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Lst>
  <p:handoutMasterIdLst>
    <p:handoutMasterId r:id="rId31"/>
  </p:handoutMasterIdLst>
  <p:sldIdLst>
    <p:sldId id="257" r:id="rId6"/>
    <p:sldId id="312" r:id="rId7"/>
    <p:sldId id="261" r:id="rId8"/>
    <p:sldId id="303" r:id="rId9"/>
    <p:sldId id="258" r:id="rId10"/>
    <p:sldId id="263" r:id="rId11"/>
    <p:sldId id="310" r:id="rId12"/>
    <p:sldId id="264" r:id="rId13"/>
    <p:sldId id="297" r:id="rId14"/>
    <p:sldId id="266" r:id="rId15"/>
    <p:sldId id="267" r:id="rId16"/>
    <p:sldId id="311" r:id="rId17"/>
    <p:sldId id="273" r:id="rId18"/>
    <p:sldId id="272" r:id="rId19"/>
    <p:sldId id="274" r:id="rId20"/>
    <p:sldId id="275" r:id="rId21"/>
    <p:sldId id="322" r:id="rId22"/>
    <p:sldId id="323" r:id="rId23"/>
    <p:sldId id="324" r:id="rId24"/>
    <p:sldId id="325" r:id="rId25"/>
    <p:sldId id="279" r:id="rId26"/>
    <p:sldId id="286" r:id="rId27"/>
    <p:sldId id="287" r:id="rId28"/>
    <p:sldId id="302" r:id="rId29"/>
    <p:sldId id="292"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1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6B244-D6D1-4113-A0D4-5F641E4EDBA4}" v="133" dt="2025-02-04T14:59:39.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142" y="-8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RPENTIER" userId="5a2ab2b1-d8bb-44cc-9ccd-117b3a29809e" providerId="ADAL" clId="{2786B244-D6D1-4113-A0D4-5F641E4EDBA4}"/>
    <pc:docChg chg="undo redo custSel addSld delSld modSld">
      <pc:chgData name="Laura CARPENTIER" userId="5a2ab2b1-d8bb-44cc-9ccd-117b3a29809e" providerId="ADAL" clId="{2786B244-D6D1-4113-A0D4-5F641E4EDBA4}" dt="2025-02-04T14:59:39.503" v="932" actId="2696"/>
      <pc:docMkLst>
        <pc:docMk/>
      </pc:docMkLst>
      <pc:sldChg chg="del">
        <pc:chgData name="Laura CARPENTIER" userId="5a2ab2b1-d8bb-44cc-9ccd-117b3a29809e" providerId="ADAL" clId="{2786B244-D6D1-4113-A0D4-5F641E4EDBA4}" dt="2025-02-04T14:34:53.036" v="203" actId="2696"/>
        <pc:sldMkLst>
          <pc:docMk/>
          <pc:sldMk cId="604903709" sldId="262"/>
        </pc:sldMkLst>
      </pc:sldChg>
      <pc:sldChg chg="modSp mod">
        <pc:chgData name="Laura CARPENTIER" userId="5a2ab2b1-d8bb-44cc-9ccd-117b3a29809e" providerId="ADAL" clId="{2786B244-D6D1-4113-A0D4-5F641E4EDBA4}" dt="2025-02-04T14:58:17.114" v="931" actId="20577"/>
        <pc:sldMkLst>
          <pc:docMk/>
          <pc:sldMk cId="1349136365" sldId="263"/>
        </pc:sldMkLst>
        <pc:spChg chg="mod">
          <ac:chgData name="Laura CARPENTIER" userId="5a2ab2b1-d8bb-44cc-9ccd-117b3a29809e" providerId="ADAL" clId="{2786B244-D6D1-4113-A0D4-5F641E4EDBA4}" dt="2025-02-04T14:58:17.114" v="931" actId="20577"/>
          <ac:spMkLst>
            <pc:docMk/>
            <pc:sldMk cId="1349136365" sldId="263"/>
            <ac:spMk id="5" creationId="{00000000-0000-0000-0000-000000000000}"/>
          </ac:spMkLst>
        </pc:spChg>
      </pc:sldChg>
      <pc:sldChg chg="modSp mod">
        <pc:chgData name="Laura CARPENTIER" userId="5a2ab2b1-d8bb-44cc-9ccd-117b3a29809e" providerId="ADAL" clId="{2786B244-D6D1-4113-A0D4-5F641E4EDBA4}" dt="2025-02-04T14:36:16.194" v="399" actId="20577"/>
        <pc:sldMkLst>
          <pc:docMk/>
          <pc:sldMk cId="275074770" sldId="264"/>
        </pc:sldMkLst>
        <pc:spChg chg="mod">
          <ac:chgData name="Laura CARPENTIER" userId="5a2ab2b1-d8bb-44cc-9ccd-117b3a29809e" providerId="ADAL" clId="{2786B244-D6D1-4113-A0D4-5F641E4EDBA4}" dt="2025-02-04T14:36:16.194" v="399" actId="20577"/>
          <ac:spMkLst>
            <pc:docMk/>
            <pc:sldMk cId="275074770" sldId="264"/>
            <ac:spMk id="4" creationId="{00000000-0000-0000-0000-000000000000}"/>
          </ac:spMkLst>
        </pc:spChg>
      </pc:sldChg>
      <pc:sldChg chg="del">
        <pc:chgData name="Laura CARPENTIER" userId="5a2ab2b1-d8bb-44cc-9ccd-117b3a29809e" providerId="ADAL" clId="{2786B244-D6D1-4113-A0D4-5F641E4EDBA4}" dt="2025-02-04T14:36:26.872" v="400" actId="2696"/>
        <pc:sldMkLst>
          <pc:docMk/>
          <pc:sldMk cId="3693076028" sldId="265"/>
        </pc:sldMkLst>
      </pc:sldChg>
      <pc:sldChg chg="modSp mod">
        <pc:chgData name="Laura CARPENTIER" userId="5a2ab2b1-d8bb-44cc-9ccd-117b3a29809e" providerId="ADAL" clId="{2786B244-D6D1-4113-A0D4-5F641E4EDBA4}" dt="2025-02-04T14:44:35.429" v="692" actId="20577"/>
        <pc:sldMkLst>
          <pc:docMk/>
          <pc:sldMk cId="4289706517" sldId="279"/>
        </pc:sldMkLst>
        <pc:spChg chg="mod">
          <ac:chgData name="Laura CARPENTIER" userId="5a2ab2b1-d8bb-44cc-9ccd-117b3a29809e" providerId="ADAL" clId="{2786B244-D6D1-4113-A0D4-5F641E4EDBA4}" dt="2025-02-04T14:44:35.429" v="692" actId="20577"/>
          <ac:spMkLst>
            <pc:docMk/>
            <pc:sldMk cId="4289706517" sldId="279"/>
            <ac:spMk id="8" creationId="{00000000-0000-0000-0000-000000000000}"/>
          </ac:spMkLst>
        </pc:spChg>
      </pc:sldChg>
      <pc:sldChg chg="modSp mod">
        <pc:chgData name="Laura CARPENTIER" userId="5a2ab2b1-d8bb-44cc-9ccd-117b3a29809e" providerId="ADAL" clId="{2786B244-D6D1-4113-A0D4-5F641E4EDBA4}" dt="2025-02-04T14:45:22.668" v="783" actId="20577"/>
        <pc:sldMkLst>
          <pc:docMk/>
          <pc:sldMk cId="3890536173" sldId="287"/>
        </pc:sldMkLst>
        <pc:spChg chg="mod">
          <ac:chgData name="Laura CARPENTIER" userId="5a2ab2b1-d8bb-44cc-9ccd-117b3a29809e" providerId="ADAL" clId="{2786B244-D6D1-4113-A0D4-5F641E4EDBA4}" dt="2025-02-04T14:45:22.668" v="783" actId="20577"/>
          <ac:spMkLst>
            <pc:docMk/>
            <pc:sldMk cId="3890536173" sldId="287"/>
            <ac:spMk id="6" creationId="{00000000-0000-0000-0000-000000000000}"/>
          </ac:spMkLst>
        </pc:spChg>
      </pc:sldChg>
      <pc:sldChg chg="modSp mod">
        <pc:chgData name="Laura CARPENTIER" userId="5a2ab2b1-d8bb-44cc-9ccd-117b3a29809e" providerId="ADAL" clId="{2786B244-D6D1-4113-A0D4-5F641E4EDBA4}" dt="2025-02-04T14:47:02.632" v="803" actId="27636"/>
        <pc:sldMkLst>
          <pc:docMk/>
          <pc:sldMk cId="26777373" sldId="302"/>
        </pc:sldMkLst>
        <pc:spChg chg="mod">
          <ac:chgData name="Laura CARPENTIER" userId="5a2ab2b1-d8bb-44cc-9ccd-117b3a29809e" providerId="ADAL" clId="{2786B244-D6D1-4113-A0D4-5F641E4EDBA4}" dt="2025-02-04T14:47:02.632" v="803" actId="27636"/>
          <ac:spMkLst>
            <pc:docMk/>
            <pc:sldMk cId="26777373" sldId="302"/>
            <ac:spMk id="5" creationId="{00000000-0000-0000-0000-000000000000}"/>
          </ac:spMkLst>
        </pc:spChg>
      </pc:sldChg>
      <pc:sldChg chg="del">
        <pc:chgData name="Laura CARPENTIER" userId="5a2ab2b1-d8bb-44cc-9ccd-117b3a29809e" providerId="ADAL" clId="{2786B244-D6D1-4113-A0D4-5F641E4EDBA4}" dt="2025-02-04T14:59:39.503" v="932" actId="2696"/>
        <pc:sldMkLst>
          <pc:docMk/>
          <pc:sldMk cId="1786646697" sldId="305"/>
        </pc:sldMkLst>
      </pc:sldChg>
      <pc:sldChg chg="del">
        <pc:chgData name="Laura CARPENTIER" userId="5a2ab2b1-d8bb-44cc-9ccd-117b3a29809e" providerId="ADAL" clId="{2786B244-D6D1-4113-A0D4-5F641E4EDBA4}" dt="2025-02-04T14:36:43.730" v="401" actId="2696"/>
        <pc:sldMkLst>
          <pc:docMk/>
          <pc:sldMk cId="3984351948" sldId="307"/>
        </pc:sldMkLst>
      </pc:sldChg>
      <pc:sldChg chg="modSp mod">
        <pc:chgData name="Laura CARPENTIER" userId="5a2ab2b1-d8bb-44cc-9ccd-117b3a29809e" providerId="ADAL" clId="{2786B244-D6D1-4113-A0D4-5F641E4EDBA4}" dt="2025-02-04T14:43:45.314" v="690" actId="20577"/>
        <pc:sldMkLst>
          <pc:docMk/>
          <pc:sldMk cId="1416091666" sldId="311"/>
        </pc:sldMkLst>
        <pc:spChg chg="mod">
          <ac:chgData name="Laura CARPENTIER" userId="5a2ab2b1-d8bb-44cc-9ccd-117b3a29809e" providerId="ADAL" clId="{2786B244-D6D1-4113-A0D4-5F641E4EDBA4}" dt="2025-02-04T14:43:45.314" v="690" actId="20577"/>
          <ac:spMkLst>
            <pc:docMk/>
            <pc:sldMk cId="1416091666" sldId="311"/>
            <ac:spMk id="5" creationId="{00000000-0000-0000-0000-000000000000}"/>
          </ac:spMkLst>
        </pc:spChg>
      </pc:sldChg>
      <pc:sldChg chg="add">
        <pc:chgData name="Laura CARPENTIER" userId="5a2ab2b1-d8bb-44cc-9ccd-117b3a29809e" providerId="ADAL" clId="{2786B244-D6D1-4113-A0D4-5F641E4EDBA4}" dt="2025-02-04T14:27:05.486" v="0"/>
        <pc:sldMkLst>
          <pc:docMk/>
          <pc:sldMk cId="1389417925" sldId="322"/>
        </pc:sldMkLst>
      </pc:sldChg>
      <pc:sldChg chg="add">
        <pc:chgData name="Laura CARPENTIER" userId="5a2ab2b1-d8bb-44cc-9ccd-117b3a29809e" providerId="ADAL" clId="{2786B244-D6D1-4113-A0D4-5F641E4EDBA4}" dt="2025-02-04T14:27:36.455" v="1"/>
        <pc:sldMkLst>
          <pc:docMk/>
          <pc:sldMk cId="4121655669" sldId="323"/>
        </pc:sldMkLst>
      </pc:sldChg>
      <pc:sldChg chg="add">
        <pc:chgData name="Laura CARPENTIER" userId="5a2ab2b1-d8bb-44cc-9ccd-117b3a29809e" providerId="ADAL" clId="{2786B244-D6D1-4113-A0D4-5F641E4EDBA4}" dt="2025-02-04T14:28:08.083" v="2"/>
        <pc:sldMkLst>
          <pc:docMk/>
          <pc:sldMk cId="1803853547" sldId="324"/>
        </pc:sldMkLst>
      </pc:sldChg>
      <pc:sldChg chg="add">
        <pc:chgData name="Laura CARPENTIER" userId="5a2ab2b1-d8bb-44cc-9ccd-117b3a29809e" providerId="ADAL" clId="{2786B244-D6D1-4113-A0D4-5F641E4EDBA4}" dt="2025-02-04T14:28:23.159" v="3"/>
        <pc:sldMkLst>
          <pc:docMk/>
          <pc:sldMk cId="627248222" sldId="3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DCC1CA-17CD-3B4D-978A-CC258004325C}" type="datetimeFigureOut">
              <a:rPr lang="fr-FR" smtClean="0"/>
              <a:t>10/06/2025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4854EB-9C0F-3342-AC04-E8D900AC70AF}" type="slidenum">
              <a:rPr lang="fr-FR" smtClean="0"/>
              <a:t>‹N°›</a:t>
            </a:fld>
            <a:endParaRPr lang="fr-FR"/>
          </a:p>
        </p:txBody>
      </p:sp>
    </p:spTree>
    <p:extLst>
      <p:ext uri="{BB962C8B-B14F-4D97-AF65-F5344CB8AC3E}">
        <p14:creationId xmlns:p14="http://schemas.microsoft.com/office/powerpoint/2010/main" val="30780229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vec visuel">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525632" y="3644147"/>
            <a:ext cx="7932568" cy="2801176"/>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
        <p:nvSpPr>
          <p:cNvPr id="2" name="Titre 1"/>
          <p:cNvSpPr>
            <a:spLocks noGrp="1"/>
          </p:cNvSpPr>
          <p:nvPr>
            <p:ph type="ctrTitle" hasCustomPrompt="1"/>
          </p:nvPr>
        </p:nvSpPr>
        <p:spPr>
          <a:xfrm>
            <a:off x="525632" y="421296"/>
            <a:ext cx="7932568" cy="1087321"/>
          </a:xfrm>
        </p:spPr>
        <p:txBody>
          <a:bodyPr/>
          <a:lstStyle>
            <a:lvl1pPr algn="ctr">
              <a:defRPr sz="4400" b="1">
                <a:latin typeface="Arial" panose="020B0604020202020204" pitchFamily="34" charset="0"/>
                <a:cs typeface="Arial" panose="020B0604020202020204" pitchFamily="34" charset="0"/>
              </a:defRPr>
            </a:lvl1pPr>
          </a:lstStyle>
          <a:p>
            <a:r>
              <a:rPr lang="fr-FR"/>
              <a:t>Titre</a:t>
            </a:r>
          </a:p>
        </p:txBody>
      </p:sp>
      <p:sp>
        <p:nvSpPr>
          <p:cNvPr id="11" name="Espace réservé du texte 10"/>
          <p:cNvSpPr>
            <a:spLocks noGrp="1"/>
          </p:cNvSpPr>
          <p:nvPr>
            <p:ph type="body" sz="quarter" idx="11" hasCustomPrompt="1"/>
          </p:nvPr>
        </p:nvSpPr>
        <p:spPr>
          <a:xfrm>
            <a:off x="525632" y="1508125"/>
            <a:ext cx="7932568" cy="639763"/>
          </a:xfrm>
        </p:spPr>
        <p:txBody>
          <a:bodyPr/>
          <a:lstStyle>
            <a:lvl1pPr marL="0" indent="0" algn="ctr">
              <a:buNone/>
              <a:defRPr>
                <a:latin typeface="Arial" panose="020B0604020202020204" pitchFamily="34" charset="0"/>
                <a:cs typeface="Arial" panose="020B0604020202020204" pitchFamily="34" charset="0"/>
              </a:defRPr>
            </a:lvl1pPr>
          </a:lstStyle>
          <a:p>
            <a:pPr lvl="0"/>
            <a:r>
              <a:rPr lang="fr-FR"/>
              <a:t>Sous-titre</a:t>
            </a:r>
          </a:p>
        </p:txBody>
      </p:sp>
      <p:sp>
        <p:nvSpPr>
          <p:cNvPr id="13" name="Espace réservé du texte 12"/>
          <p:cNvSpPr>
            <a:spLocks noGrp="1"/>
          </p:cNvSpPr>
          <p:nvPr>
            <p:ph type="body" sz="quarter" idx="12" hasCustomPrompt="1"/>
          </p:nvPr>
        </p:nvSpPr>
        <p:spPr>
          <a:xfrm>
            <a:off x="6693585" y="3227459"/>
            <a:ext cx="1764615"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81150" y="2593541"/>
            <a:ext cx="2014448" cy="201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96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5" descr="demi_ce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38" y="1068317"/>
            <a:ext cx="2631624" cy="473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4"/>
          <p:cNvSpPr>
            <a:spLocks noGrp="1"/>
          </p:cNvSpPr>
          <p:nvPr>
            <p:ph type="body" sz="quarter" idx="13" hasCustomPrompt="1"/>
          </p:nvPr>
        </p:nvSpPr>
        <p:spPr>
          <a:xfrm>
            <a:off x="412690" y="1644117"/>
            <a:ext cx="1569524" cy="3087937"/>
          </a:xfrm>
        </p:spPr>
        <p:txBody>
          <a:bodyPr>
            <a:normAutofit/>
          </a:bodyPr>
          <a:lstStyle>
            <a:lvl1pPr marL="0" indent="0">
              <a:buNone/>
              <a:defRPr sz="19900">
                <a:solidFill>
                  <a:schemeClr val="bg1"/>
                </a:solidFill>
                <a:latin typeface="MontserratAlternates-Regular"/>
                <a:cs typeface="MontserratAlternates-Regular"/>
              </a:defRPr>
            </a:lvl1pPr>
          </a:lstStyle>
          <a:p>
            <a:pPr lvl="0"/>
            <a:r>
              <a:rPr lang="fr-FR"/>
              <a:t>1</a:t>
            </a:r>
          </a:p>
        </p:txBody>
      </p:sp>
      <p:sp>
        <p:nvSpPr>
          <p:cNvPr id="17" name="Espace réservé du texte 16"/>
          <p:cNvSpPr>
            <a:spLocks noGrp="1"/>
          </p:cNvSpPr>
          <p:nvPr>
            <p:ph type="body" sz="quarter" idx="14" hasCustomPrompt="1"/>
          </p:nvPr>
        </p:nvSpPr>
        <p:spPr>
          <a:xfrm>
            <a:off x="3026890" y="2772420"/>
            <a:ext cx="5557837" cy="1623900"/>
          </a:xfrm>
        </p:spPr>
        <p:txBody>
          <a:bodyPr>
            <a:normAutofit/>
          </a:bodyPr>
          <a:lstStyle>
            <a:lvl1pPr marL="0" indent="0">
              <a:buNone/>
              <a:defRPr sz="4800" b="1">
                <a:latin typeface="MontserratAlternates-Regular"/>
                <a:cs typeface="MontserratAlternates-Regular"/>
              </a:defRPr>
            </a:lvl1pPr>
          </a:lstStyle>
          <a:p>
            <a:pPr lvl="0"/>
            <a:r>
              <a:rPr lang="fr-FR"/>
              <a:t>Titre de l’intercalaire</a:t>
            </a:r>
          </a:p>
        </p:txBody>
      </p:sp>
    </p:spTree>
    <p:extLst>
      <p:ext uri="{BB962C8B-B14F-4D97-AF65-F5344CB8AC3E}">
        <p14:creationId xmlns:p14="http://schemas.microsoft.com/office/powerpoint/2010/main" val="245884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texte sur 2 colonnes">
    <p:spTree>
      <p:nvGrpSpPr>
        <p:cNvPr id="1" name=""/>
        <p:cNvGrpSpPr/>
        <p:nvPr/>
      </p:nvGrpSpPr>
      <p:grpSpPr>
        <a:xfrm>
          <a:off x="0" y="0"/>
          <a:ext cx="0" cy="0"/>
          <a:chOff x="0" y="0"/>
          <a:chExt cx="0" cy="0"/>
        </a:xfrm>
      </p:grpSpPr>
      <p:pic>
        <p:nvPicPr>
          <p:cNvPr id="7"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3"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15"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19" name="Espace réservé du texte 18"/>
          <p:cNvSpPr>
            <a:spLocks noGrp="1"/>
          </p:cNvSpPr>
          <p:nvPr>
            <p:ph type="body" sz="quarter" idx="17"/>
          </p:nvPr>
        </p:nvSpPr>
        <p:spPr>
          <a:xfrm>
            <a:off x="1766888" y="3036888"/>
            <a:ext cx="340836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MontserratAlternates-Regular"/>
                <a:cs typeface="MontserratAlternates-Regular"/>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MontserratAlternates-Regular"/>
                <a:cs typeface="MontserratAlternates-Regular"/>
              </a:defRPr>
            </a:lvl2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quarter" idx="18"/>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MontserratAlternates-Regular"/>
                <a:cs typeface="MontserratAlternates-Regul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993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4" name="Espace réservé du texte 12"/>
          <p:cNvSpPr>
            <a:spLocks noGrp="1"/>
          </p:cNvSpPr>
          <p:nvPr>
            <p:ph type="body" sz="quarter" idx="14"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MontserratAlternates-Regular"/>
                <a:cs typeface="MontserratAlternates-Regular"/>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MontserratAlternates-Regular"/>
                <a:cs typeface="MontserratAlternates-Regular"/>
              </a:defRPr>
            </a:lvl2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4085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texte et image">
    <p:spTree>
      <p:nvGrpSpPr>
        <p:cNvPr id="1" name=""/>
        <p:cNvGrpSpPr/>
        <p:nvPr/>
      </p:nvGrpSpPr>
      <p:grpSpPr>
        <a:xfrm>
          <a:off x="0" y="0"/>
          <a:ext cx="0" cy="0"/>
          <a:chOff x="0" y="0"/>
          <a:chExt cx="0" cy="0"/>
        </a:xfrm>
      </p:grpSpPr>
      <p:pic>
        <p:nvPicPr>
          <p:cNvPr id="12"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9"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20"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21" name="Espace réservé du texte 14"/>
          <p:cNvSpPr>
            <a:spLocks noGrp="1"/>
          </p:cNvSpPr>
          <p:nvPr>
            <p:ph type="body" sz="quarter" idx="18"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10" name="Espace réservé du texte 3"/>
          <p:cNvSpPr>
            <a:spLocks noGrp="1"/>
          </p:cNvSpPr>
          <p:nvPr>
            <p:ph type="body" sz="quarter" idx="19"/>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MontserratAlternates-Regular"/>
                <a:cs typeface="MontserratAlternates-Regul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pour une image  2"/>
          <p:cNvSpPr>
            <a:spLocks noGrp="1"/>
          </p:cNvSpPr>
          <p:nvPr>
            <p:ph type="pic" sz="quarter" idx="20"/>
          </p:nvPr>
        </p:nvSpPr>
        <p:spPr>
          <a:xfrm>
            <a:off x="323850" y="3036127"/>
            <a:ext cx="4827532" cy="3361498"/>
          </a:xfrm>
        </p:spPr>
        <p:txBody>
          <a:bodyPr/>
          <a:lstStyle/>
          <a:p>
            <a:r>
              <a:rPr lang="fr-FR"/>
              <a:t>Cliquez sur l'icône pour ajouter une image</a:t>
            </a:r>
          </a:p>
        </p:txBody>
      </p:sp>
    </p:spTree>
    <p:extLst>
      <p:ext uri="{BB962C8B-B14F-4D97-AF65-F5344CB8AC3E}">
        <p14:creationId xmlns:p14="http://schemas.microsoft.com/office/powerpoint/2010/main" val="414876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photo">
    <p:spTree>
      <p:nvGrpSpPr>
        <p:cNvPr id="1" name=""/>
        <p:cNvGrpSpPr/>
        <p:nvPr/>
      </p:nvGrpSpPr>
      <p:grpSpPr>
        <a:xfrm>
          <a:off x="0" y="0"/>
          <a:ext cx="0" cy="0"/>
          <a:chOff x="0" y="0"/>
          <a:chExt cx="0" cy="0"/>
        </a:xfrm>
      </p:grpSpPr>
      <p:pic>
        <p:nvPicPr>
          <p:cNvPr id="6"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p>
            <a:r>
              <a:rPr lang="fr-FR"/>
              <a:t>Cliquez sur l'icône pour ajouter une image</a:t>
            </a:r>
          </a:p>
        </p:txBody>
      </p:sp>
      <p:sp>
        <p:nvSpPr>
          <p:cNvPr id="15"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Tree>
    <p:extLst>
      <p:ext uri="{BB962C8B-B14F-4D97-AF65-F5344CB8AC3E}">
        <p14:creationId xmlns:p14="http://schemas.microsoft.com/office/powerpoint/2010/main" val="341214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F569AAB-B4F3-4263-A19E-46A5A11F4210}" type="datetimeFigureOut">
              <a:rPr lang="fr-FR" smtClean="0">
                <a:solidFill>
                  <a:prstClr val="black">
                    <a:tint val="75000"/>
                  </a:prstClr>
                </a:solidFill>
              </a:rPr>
              <a:pPr/>
              <a:t>10/06/2025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AF34E35-6546-495F-BFF9-46F05623EE2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47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F569AAB-B4F3-4263-A19E-46A5A11F4210}" type="datetimeFigureOut">
              <a:rPr lang="fr-FR" smtClean="0">
                <a:solidFill>
                  <a:prstClr val="black">
                    <a:tint val="75000"/>
                  </a:prstClr>
                </a:solidFill>
              </a:rPr>
              <a:pPr/>
              <a:t>10/06/2025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AF34E35-6546-495F-BFF9-46F05623EE2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77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8635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1509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1046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sans visuel">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25632" y="421296"/>
            <a:ext cx="7932568" cy="1787170"/>
          </a:xfrm>
        </p:spPr>
        <p:txBody>
          <a:bodyPr>
            <a:noAutofit/>
          </a:bodyPr>
          <a:lstStyle>
            <a:lvl1pPr algn="ctr">
              <a:defRPr sz="5000" b="1" baseline="0">
                <a:latin typeface="Arial" panose="020B0604020202020204" pitchFamily="34" charset="0"/>
                <a:cs typeface="Arial" panose="020B0604020202020204" pitchFamily="34" charset="0"/>
              </a:defRPr>
            </a:lvl1pPr>
          </a:lstStyle>
          <a:p>
            <a:r>
              <a:rPr lang="fr-FR"/>
              <a:t>Titre </a:t>
            </a:r>
            <a:br>
              <a:rPr lang="fr-FR"/>
            </a:br>
            <a:r>
              <a:rPr lang="fr-FR"/>
              <a:t>de la présentation</a:t>
            </a:r>
          </a:p>
        </p:txBody>
      </p:sp>
      <p:sp>
        <p:nvSpPr>
          <p:cNvPr id="11" name="Espace réservé du texte 10"/>
          <p:cNvSpPr>
            <a:spLocks noGrp="1"/>
          </p:cNvSpPr>
          <p:nvPr>
            <p:ph type="body" sz="quarter" idx="11" hasCustomPrompt="1"/>
          </p:nvPr>
        </p:nvSpPr>
        <p:spPr>
          <a:xfrm>
            <a:off x="525632" y="2327168"/>
            <a:ext cx="7932568" cy="639763"/>
          </a:xfrm>
        </p:spPr>
        <p:txBody>
          <a:bodyPr/>
          <a:lstStyle>
            <a:lvl1pPr marL="0" indent="0" algn="ctr">
              <a:buNone/>
              <a:defRPr>
                <a:latin typeface="Arial" panose="020B0604020202020204" pitchFamily="34" charset="0"/>
                <a:cs typeface="Arial" panose="020B0604020202020204" pitchFamily="34" charset="0"/>
              </a:defRPr>
            </a:lvl1pPr>
          </a:lstStyle>
          <a:p>
            <a:pPr lvl="0"/>
            <a:r>
              <a:rPr lang="fr-FR"/>
              <a:t>Sous-titre</a:t>
            </a:r>
          </a:p>
        </p:txBody>
      </p:sp>
      <p:sp>
        <p:nvSpPr>
          <p:cNvPr id="13" name="Espace réservé du texte 12"/>
          <p:cNvSpPr>
            <a:spLocks noGrp="1"/>
          </p:cNvSpPr>
          <p:nvPr>
            <p:ph type="body" sz="quarter" idx="12" hasCustomPrompt="1"/>
          </p:nvPr>
        </p:nvSpPr>
        <p:spPr>
          <a:xfrm>
            <a:off x="3255627" y="6075071"/>
            <a:ext cx="2482103" cy="257175"/>
          </a:xfrm>
        </p:spPr>
        <p:txBody>
          <a:bodyPr>
            <a:noAutofit/>
          </a:bodyPr>
          <a:lstStyle>
            <a:lvl1pPr marL="0" indent="0" algn="ctr">
              <a:buNone/>
              <a:defRPr sz="1600">
                <a:solidFill>
                  <a:srgbClr val="D90011"/>
                </a:solidFill>
                <a:latin typeface="Arial" panose="020B0604020202020204" pitchFamily="34" charset="0"/>
                <a:cs typeface="Arial" panose="020B0604020202020204" pitchFamily="34" charset="0"/>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55628" y="3239328"/>
            <a:ext cx="2482101" cy="24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154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55766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038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3889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152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111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1771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90688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580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apositive photo">
    <p:spTree>
      <p:nvGrpSpPr>
        <p:cNvPr id="1" name=""/>
        <p:cNvGrpSpPr/>
        <p:nvPr/>
      </p:nvGrpSpPr>
      <p:grpSpPr>
        <a:xfrm>
          <a:off x="0" y="0"/>
          <a:ext cx="0" cy="0"/>
          <a:chOff x="0" y="0"/>
          <a:chExt cx="0" cy="0"/>
        </a:xfrm>
      </p:grpSpPr>
      <p:pic>
        <p:nvPicPr>
          <p:cNvPr id="6"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Tree>
    <p:extLst>
      <p:ext uri="{BB962C8B-B14F-4D97-AF65-F5344CB8AC3E}">
        <p14:creationId xmlns:p14="http://schemas.microsoft.com/office/powerpoint/2010/main" val="3225834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1505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5" descr="demi_ce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38" y="1068317"/>
            <a:ext cx="2631624" cy="473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4"/>
          <p:cNvSpPr>
            <a:spLocks noGrp="1"/>
          </p:cNvSpPr>
          <p:nvPr>
            <p:ph type="body" sz="quarter" idx="13" hasCustomPrompt="1"/>
          </p:nvPr>
        </p:nvSpPr>
        <p:spPr>
          <a:xfrm>
            <a:off x="412690" y="1644117"/>
            <a:ext cx="1569524" cy="3087937"/>
          </a:xfrm>
        </p:spPr>
        <p:txBody>
          <a:bodyPr>
            <a:normAutofit/>
          </a:bodyPr>
          <a:lstStyle>
            <a:lvl1pPr marL="0" indent="0">
              <a:buNone/>
              <a:defRPr sz="19900">
                <a:solidFill>
                  <a:schemeClr val="bg1"/>
                </a:solidFill>
                <a:latin typeface="Arial" panose="020B0604020202020204" pitchFamily="34" charset="0"/>
                <a:cs typeface="Arial" panose="020B0604020202020204" pitchFamily="34" charset="0"/>
              </a:defRPr>
            </a:lvl1pPr>
          </a:lstStyle>
          <a:p>
            <a:pPr lvl="0"/>
            <a:r>
              <a:rPr lang="fr-FR"/>
              <a:t>1</a:t>
            </a:r>
          </a:p>
        </p:txBody>
      </p:sp>
      <p:sp>
        <p:nvSpPr>
          <p:cNvPr id="17" name="Espace réservé du texte 16"/>
          <p:cNvSpPr>
            <a:spLocks noGrp="1"/>
          </p:cNvSpPr>
          <p:nvPr>
            <p:ph type="body" sz="quarter" idx="14" hasCustomPrompt="1"/>
          </p:nvPr>
        </p:nvSpPr>
        <p:spPr>
          <a:xfrm>
            <a:off x="3026890" y="2772420"/>
            <a:ext cx="5557837" cy="1623900"/>
          </a:xfrm>
        </p:spPr>
        <p:txBody>
          <a:bodyPr>
            <a:normAutofit/>
          </a:bodyPr>
          <a:lstStyle>
            <a:lvl1pPr marL="0" indent="0">
              <a:buNone/>
              <a:defRPr sz="4800" b="1">
                <a:latin typeface="Arial" panose="020B0604020202020204" pitchFamily="34" charset="0"/>
                <a:cs typeface="Arial" panose="020B0604020202020204" pitchFamily="34" charset="0"/>
              </a:defRPr>
            </a:lvl1pPr>
          </a:lstStyle>
          <a:p>
            <a:pPr lvl="0"/>
            <a:r>
              <a:rPr lang="fr-FR"/>
              <a:t>Titre de l’intercalaire</a:t>
            </a:r>
          </a:p>
        </p:txBody>
      </p:sp>
    </p:spTree>
    <p:extLst>
      <p:ext uri="{BB962C8B-B14F-4D97-AF65-F5344CB8AC3E}">
        <p14:creationId xmlns:p14="http://schemas.microsoft.com/office/powerpoint/2010/main" val="2806283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11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7514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75517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0554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3138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227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551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exte sur 2 colonnes">
    <p:spTree>
      <p:nvGrpSpPr>
        <p:cNvPr id="1" name=""/>
        <p:cNvGrpSpPr/>
        <p:nvPr/>
      </p:nvGrpSpPr>
      <p:grpSpPr>
        <a:xfrm>
          <a:off x="0" y="0"/>
          <a:ext cx="0" cy="0"/>
          <a:chOff x="0" y="0"/>
          <a:chExt cx="0" cy="0"/>
        </a:xfrm>
      </p:grpSpPr>
      <p:pic>
        <p:nvPicPr>
          <p:cNvPr id="7"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3"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5"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19" name="Espace réservé du texte 18"/>
          <p:cNvSpPr>
            <a:spLocks noGrp="1"/>
          </p:cNvSpPr>
          <p:nvPr>
            <p:ph type="body" sz="quarter" idx="17"/>
          </p:nvPr>
        </p:nvSpPr>
        <p:spPr>
          <a:xfrm>
            <a:off x="1766888" y="3036888"/>
            <a:ext cx="340836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quarter" idx="18"/>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Arial" panose="020B0604020202020204" pitchFamily="34" charset="0"/>
                <a:cs typeface="Arial" panose="020B0604020202020204" pitchFamily="34" charset="0"/>
              </a:defRPr>
            </a:lvl1pPr>
            <a:lvl2pPr marL="742950" indent="-285750">
              <a:buFont typeface="Arial"/>
              <a:buChar char="•"/>
              <a:defRPr>
                <a:latin typeface="Arial" panose="020B0604020202020204" pitchFamily="34" charset="0"/>
                <a:cs typeface="Arial" panose="020B0604020202020204" pitchFamily="34" charset="0"/>
              </a:defRPr>
            </a:lvl2pPr>
            <a:lvl3pPr marL="1143000" indent="-228600">
              <a:buFont typeface="Arial"/>
              <a:buChar char="•"/>
              <a:defRPr>
                <a:latin typeface="Arial" panose="020B0604020202020204" pitchFamily="34" charset="0"/>
                <a:cs typeface="Arial" panose="020B0604020202020204" pitchFamily="34" charset="0"/>
              </a:defRPr>
            </a:lvl3pPr>
            <a:lvl4pPr marL="1600200" indent="-228600">
              <a:buFont typeface="Arial"/>
              <a:buChar char="•"/>
              <a:defRPr>
                <a:latin typeface="Arial" panose="020B0604020202020204" pitchFamily="34" charset="0"/>
                <a:cs typeface="Arial" panose="020B0604020202020204" pitchFamily="34" charset="0"/>
              </a:defRPr>
            </a:lvl4pPr>
            <a:lvl5pPr marL="2057400" indent="-228600">
              <a:buFont typeface="Arial"/>
              <a:buChar char="•"/>
              <a:defRPr>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359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68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exte et image">
    <p:spTree>
      <p:nvGrpSpPr>
        <p:cNvPr id="1" name=""/>
        <p:cNvGrpSpPr/>
        <p:nvPr/>
      </p:nvGrpSpPr>
      <p:grpSpPr>
        <a:xfrm>
          <a:off x="0" y="0"/>
          <a:ext cx="0" cy="0"/>
          <a:chOff x="0" y="0"/>
          <a:chExt cx="0" cy="0"/>
        </a:xfrm>
      </p:grpSpPr>
      <p:pic>
        <p:nvPicPr>
          <p:cNvPr id="12"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20"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21" name="Espace réservé du texte 14"/>
          <p:cNvSpPr>
            <a:spLocks noGrp="1"/>
          </p:cNvSpPr>
          <p:nvPr>
            <p:ph type="body" sz="quarter" idx="18"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10" name="Espace réservé du texte 3"/>
          <p:cNvSpPr>
            <a:spLocks noGrp="1"/>
          </p:cNvSpPr>
          <p:nvPr>
            <p:ph type="body" sz="quarter" idx="19"/>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Arial" panose="020B0604020202020204" pitchFamily="34" charset="0"/>
                <a:cs typeface="Arial" panose="020B0604020202020204" pitchFamily="34" charset="0"/>
              </a:defRPr>
            </a:lvl1pPr>
            <a:lvl2pPr marL="742950" indent="-285750">
              <a:buFont typeface="Arial"/>
              <a:buChar char="•"/>
              <a:defRPr>
                <a:latin typeface="Arial" panose="020B0604020202020204" pitchFamily="34" charset="0"/>
                <a:cs typeface="Arial" panose="020B0604020202020204" pitchFamily="34" charset="0"/>
              </a:defRPr>
            </a:lvl2pPr>
            <a:lvl3pPr marL="1143000" indent="-228600">
              <a:buFont typeface="Arial"/>
              <a:buChar char="•"/>
              <a:defRPr>
                <a:latin typeface="Arial" panose="020B0604020202020204" pitchFamily="34" charset="0"/>
                <a:cs typeface="Arial" panose="020B0604020202020204" pitchFamily="34" charset="0"/>
              </a:defRPr>
            </a:lvl3pPr>
            <a:lvl4pPr marL="1600200" indent="-228600">
              <a:buFont typeface="Arial"/>
              <a:buChar char="•"/>
              <a:defRPr>
                <a:latin typeface="Arial" panose="020B0604020202020204" pitchFamily="34" charset="0"/>
                <a:cs typeface="Arial" panose="020B0604020202020204" pitchFamily="34" charset="0"/>
              </a:defRPr>
            </a:lvl4pPr>
            <a:lvl5pPr marL="2057400" indent="-228600">
              <a:buFont typeface="Arial"/>
              <a:buChar char="•"/>
              <a:defRPr>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pour une image  2"/>
          <p:cNvSpPr>
            <a:spLocks noGrp="1"/>
          </p:cNvSpPr>
          <p:nvPr>
            <p:ph type="pic" sz="quarter" idx="20"/>
          </p:nvPr>
        </p:nvSpPr>
        <p:spPr>
          <a:xfrm>
            <a:off x="323850" y="3036127"/>
            <a:ext cx="4827532" cy="3361498"/>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Tree>
    <p:extLst>
      <p:ext uri="{BB962C8B-B14F-4D97-AF65-F5344CB8AC3E}">
        <p14:creationId xmlns:p14="http://schemas.microsoft.com/office/powerpoint/2010/main" val="26402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photo">
    <p:spTree>
      <p:nvGrpSpPr>
        <p:cNvPr id="1" name=""/>
        <p:cNvGrpSpPr/>
        <p:nvPr/>
      </p:nvGrpSpPr>
      <p:grpSpPr>
        <a:xfrm>
          <a:off x="0" y="0"/>
          <a:ext cx="0" cy="0"/>
          <a:chOff x="0" y="0"/>
          <a:chExt cx="0" cy="0"/>
        </a:xfrm>
      </p:grpSpPr>
      <p:pic>
        <p:nvPicPr>
          <p:cNvPr id="6"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Tree>
    <p:extLst>
      <p:ext uri="{BB962C8B-B14F-4D97-AF65-F5344CB8AC3E}">
        <p14:creationId xmlns:p14="http://schemas.microsoft.com/office/powerpoint/2010/main" val="5259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avec visuel">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525632" y="3644147"/>
            <a:ext cx="7932568" cy="2801176"/>
          </a:xfrm>
        </p:spPr>
        <p:txBody>
          <a:bodyPr/>
          <a:lstStyle/>
          <a:p>
            <a:r>
              <a:rPr lang="fr-FR"/>
              <a:t>Cliquez sur l'icône pour ajouter une image</a:t>
            </a:r>
          </a:p>
        </p:txBody>
      </p:sp>
      <p:sp>
        <p:nvSpPr>
          <p:cNvPr id="2" name="Titre 1"/>
          <p:cNvSpPr>
            <a:spLocks noGrp="1"/>
          </p:cNvSpPr>
          <p:nvPr>
            <p:ph type="ctrTitle" hasCustomPrompt="1"/>
          </p:nvPr>
        </p:nvSpPr>
        <p:spPr>
          <a:xfrm>
            <a:off x="525632" y="421296"/>
            <a:ext cx="7932568" cy="1087321"/>
          </a:xfrm>
        </p:spPr>
        <p:txBody>
          <a:bodyPr/>
          <a:lstStyle>
            <a:lvl1pPr algn="ctr">
              <a:defRPr sz="4400">
                <a:latin typeface="MontserratAlternates-Regular"/>
                <a:cs typeface="MontserratAlternates-Regular"/>
              </a:defRPr>
            </a:lvl1pPr>
          </a:lstStyle>
          <a:p>
            <a:r>
              <a:rPr lang="fr-FR"/>
              <a:t>Titre</a:t>
            </a:r>
          </a:p>
        </p:txBody>
      </p:sp>
      <p:sp>
        <p:nvSpPr>
          <p:cNvPr id="11" name="Espace réservé du texte 10"/>
          <p:cNvSpPr>
            <a:spLocks noGrp="1"/>
          </p:cNvSpPr>
          <p:nvPr>
            <p:ph type="body" sz="quarter" idx="11" hasCustomPrompt="1"/>
          </p:nvPr>
        </p:nvSpPr>
        <p:spPr>
          <a:xfrm>
            <a:off x="525632" y="1508125"/>
            <a:ext cx="7932568" cy="639763"/>
          </a:xfrm>
        </p:spPr>
        <p:txBody>
          <a:bodyPr/>
          <a:lstStyle>
            <a:lvl1pPr marL="0" indent="0" algn="ctr">
              <a:buNone/>
              <a:defRPr>
                <a:latin typeface="MontserratAlternates-Regular"/>
                <a:cs typeface="MontserratAlternates-Regular"/>
              </a:defRPr>
            </a:lvl1pPr>
          </a:lstStyle>
          <a:p>
            <a:pPr lvl="0"/>
            <a:r>
              <a:rPr lang="fr-FR"/>
              <a:t>Sous-titre</a:t>
            </a:r>
          </a:p>
        </p:txBody>
      </p:sp>
      <p:sp>
        <p:nvSpPr>
          <p:cNvPr id="13" name="Espace réservé du texte 12"/>
          <p:cNvSpPr>
            <a:spLocks noGrp="1"/>
          </p:cNvSpPr>
          <p:nvPr>
            <p:ph type="body" sz="quarter" idx="12" hasCustomPrompt="1"/>
          </p:nvPr>
        </p:nvSpPr>
        <p:spPr>
          <a:xfrm>
            <a:off x="6693585" y="3227459"/>
            <a:ext cx="1764615"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81150" y="2593541"/>
            <a:ext cx="2014448" cy="201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57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verture sans visuel">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25632" y="421296"/>
            <a:ext cx="7932568" cy="1787170"/>
          </a:xfrm>
        </p:spPr>
        <p:txBody>
          <a:bodyPr>
            <a:noAutofit/>
          </a:bodyPr>
          <a:lstStyle>
            <a:lvl1pPr algn="ctr">
              <a:defRPr sz="5000" b="1" baseline="0">
                <a:latin typeface="MontserratAlternates-Regular"/>
                <a:cs typeface="MontserratAlternates-Regular"/>
              </a:defRPr>
            </a:lvl1pPr>
          </a:lstStyle>
          <a:p>
            <a:r>
              <a:rPr lang="fr-FR"/>
              <a:t>Titre </a:t>
            </a:r>
            <a:br>
              <a:rPr lang="fr-FR"/>
            </a:br>
            <a:r>
              <a:rPr lang="fr-FR"/>
              <a:t>de la présentation</a:t>
            </a:r>
          </a:p>
        </p:txBody>
      </p:sp>
      <p:sp>
        <p:nvSpPr>
          <p:cNvPr id="11" name="Espace réservé du texte 10"/>
          <p:cNvSpPr>
            <a:spLocks noGrp="1"/>
          </p:cNvSpPr>
          <p:nvPr>
            <p:ph type="body" sz="quarter" idx="11" hasCustomPrompt="1"/>
          </p:nvPr>
        </p:nvSpPr>
        <p:spPr>
          <a:xfrm>
            <a:off x="525632" y="2327168"/>
            <a:ext cx="7932568" cy="639763"/>
          </a:xfrm>
        </p:spPr>
        <p:txBody>
          <a:bodyPr/>
          <a:lstStyle>
            <a:lvl1pPr marL="0" indent="0" algn="ctr">
              <a:buNone/>
              <a:defRPr>
                <a:latin typeface="MontserratAlternates-Regular"/>
                <a:cs typeface="MontserratAlternates-Regular"/>
              </a:defRPr>
            </a:lvl1pPr>
          </a:lstStyle>
          <a:p>
            <a:pPr lvl="0"/>
            <a:r>
              <a:rPr lang="fr-FR"/>
              <a:t>Sous-titre</a:t>
            </a:r>
          </a:p>
        </p:txBody>
      </p:sp>
      <p:sp>
        <p:nvSpPr>
          <p:cNvPr id="13" name="Espace réservé du texte 12"/>
          <p:cNvSpPr>
            <a:spLocks noGrp="1"/>
          </p:cNvSpPr>
          <p:nvPr>
            <p:ph type="body" sz="quarter" idx="12" hasCustomPrompt="1"/>
          </p:nvPr>
        </p:nvSpPr>
        <p:spPr>
          <a:xfrm>
            <a:off x="3255627" y="6075071"/>
            <a:ext cx="2482103" cy="257175"/>
          </a:xfrm>
        </p:spPr>
        <p:txBody>
          <a:bodyPr>
            <a:noAutofit/>
          </a:bodyPr>
          <a:lstStyle>
            <a:lvl1pPr marL="0" indent="0" algn="ctr">
              <a:buNone/>
              <a:defRPr sz="1600">
                <a:solidFill>
                  <a:srgbClr val="D90011"/>
                </a:solidFill>
                <a:latin typeface="MontserratAlternates-Regular"/>
                <a:cs typeface="MontserratAlternates-Regular"/>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55628" y="3239328"/>
            <a:ext cx="2482101" cy="24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72050" y="274638"/>
            <a:ext cx="6614749"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D838D-7045-774C-B541-F66A3541A9DA}" type="datetimeFigureOut">
              <a:rPr lang="fr-FR" smtClean="0"/>
              <a:t>10/06/2025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F7A08-C70E-9A45-9E07-FD69D4FD519A}" type="slidenum">
              <a:rPr lang="fr-FR" smtClean="0"/>
              <a:t>‹N°›</a:t>
            </a:fld>
            <a:endParaRPr lang="fr-FR"/>
          </a:p>
        </p:txBody>
      </p:sp>
    </p:spTree>
    <p:extLst>
      <p:ext uri="{BB962C8B-B14F-4D97-AF65-F5344CB8AC3E}">
        <p14:creationId xmlns:p14="http://schemas.microsoft.com/office/powerpoint/2010/main" val="221670742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52" r:id="rId5"/>
    <p:sldLayoutId id="2147483653" r:id="rId6"/>
    <p:sldLayoutId id="214748365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72050" y="274638"/>
            <a:ext cx="6614749"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D838D-7045-774C-B541-F66A3541A9DA}" type="datetimeFigureOut">
              <a:rPr lang="fr-FR" smtClean="0">
                <a:solidFill>
                  <a:prstClr val="black">
                    <a:tint val="75000"/>
                  </a:prstClr>
                </a:solidFill>
              </a:rPr>
              <a:pPr/>
              <a:t>10/06/2025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F7A08-C70E-9A45-9E07-FD69D4FD51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1847403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esservices.etudiant.gouv.fr/envol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amp.etudiant.gouv.f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Le Dossier Social Etudiant</a:t>
            </a:r>
          </a:p>
        </p:txBody>
      </p:sp>
      <p:sp>
        <p:nvSpPr>
          <p:cNvPr id="3" name="Espace réservé du texte 2"/>
          <p:cNvSpPr>
            <a:spLocks noGrp="1"/>
          </p:cNvSpPr>
          <p:nvPr>
            <p:ph type="body" sz="quarter" idx="11"/>
          </p:nvPr>
        </p:nvSpPr>
        <p:spPr/>
        <p:txBody>
          <a:bodyPr/>
          <a:lstStyle/>
          <a:p>
            <a:r>
              <a:rPr lang="fr-FR"/>
              <a:t>Demandes de bourse - logement</a:t>
            </a:r>
          </a:p>
        </p:txBody>
      </p:sp>
      <p:sp>
        <p:nvSpPr>
          <p:cNvPr id="4" name="Espace réservé du texte 3"/>
          <p:cNvSpPr>
            <a:spLocks noGrp="1"/>
          </p:cNvSpPr>
          <p:nvPr>
            <p:ph type="body" sz="quarter" idx="12"/>
          </p:nvPr>
        </p:nvSpPr>
        <p:spPr/>
        <p:txBody>
          <a:bodyPr/>
          <a:lstStyle/>
          <a:p>
            <a:r>
              <a:rPr lang="fr-FR"/>
              <a:t>Février 2025</a:t>
            </a:r>
          </a:p>
        </p:txBody>
      </p:sp>
    </p:spTree>
    <p:extLst>
      <p:ext uri="{BB962C8B-B14F-4D97-AF65-F5344CB8AC3E}">
        <p14:creationId xmlns:p14="http://schemas.microsoft.com/office/powerpoint/2010/main" val="57267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3"/>
          </p:nvPr>
        </p:nvSpPr>
        <p:spPr/>
        <p:txBody>
          <a:bodyPr>
            <a:normAutofit lnSpcReduction="10000"/>
          </a:bodyPr>
          <a:lstStyle/>
          <a:p>
            <a:r>
              <a:rPr lang="fr-FR"/>
              <a:t>2</a:t>
            </a:r>
          </a:p>
        </p:txBody>
      </p:sp>
      <p:sp>
        <p:nvSpPr>
          <p:cNvPr id="4" name="Espace réservé du texte 3"/>
          <p:cNvSpPr>
            <a:spLocks noGrp="1"/>
          </p:cNvSpPr>
          <p:nvPr>
            <p:ph type="body" sz="quarter" idx="14"/>
          </p:nvPr>
        </p:nvSpPr>
        <p:spPr>
          <a:xfrm>
            <a:off x="3026889" y="2772420"/>
            <a:ext cx="5855853" cy="1623900"/>
          </a:xfrm>
        </p:spPr>
        <p:txBody>
          <a:bodyPr>
            <a:normAutofit fontScale="85000" lnSpcReduction="20000"/>
          </a:bodyPr>
          <a:lstStyle/>
          <a:p>
            <a:r>
              <a:rPr lang="fr-FR"/>
              <a:t>Constituer son  dossier social étudiant ou DSE</a:t>
            </a:r>
          </a:p>
        </p:txBody>
      </p:sp>
    </p:spTree>
    <p:extLst>
      <p:ext uri="{BB962C8B-B14F-4D97-AF65-F5344CB8AC3E}">
        <p14:creationId xmlns:p14="http://schemas.microsoft.com/office/powerpoint/2010/main" val="41833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a:t>Le dossier social étudiant</a:t>
            </a:r>
          </a:p>
          <a:p>
            <a:endParaRPr lang="fr-FR"/>
          </a:p>
        </p:txBody>
      </p:sp>
      <p:sp>
        <p:nvSpPr>
          <p:cNvPr id="4" name="Espace réservé du texte 3"/>
          <p:cNvSpPr>
            <a:spLocks noGrp="1"/>
          </p:cNvSpPr>
          <p:nvPr>
            <p:ph type="body" sz="quarter" idx="15"/>
          </p:nvPr>
        </p:nvSpPr>
        <p:spPr>
          <a:xfrm>
            <a:off x="1646117" y="294872"/>
            <a:ext cx="7215271" cy="1136650"/>
          </a:xfrm>
        </p:spPr>
        <p:txBody>
          <a:bodyPr>
            <a:noAutofit/>
          </a:bodyPr>
          <a:lstStyle/>
          <a:p>
            <a:r>
              <a:rPr lang="fr-FR" sz="3200"/>
              <a:t>Le site </a:t>
            </a:r>
          </a:p>
          <a:p>
            <a:r>
              <a:rPr lang="fr-FR" sz="3200"/>
              <a:t>Messervices</a:t>
            </a:r>
          </a:p>
        </p:txBody>
      </p:sp>
      <p:pic>
        <p:nvPicPr>
          <p:cNvPr id="6" name="Image 5">
            <a:extLst>
              <a:ext uri="{FF2B5EF4-FFF2-40B4-BE49-F238E27FC236}">
                <a16:creationId xmlns:a16="http://schemas.microsoft.com/office/drawing/2014/main" xmlns="" id="{D6762698-4F94-19DD-988B-D86BCF4CBD9B}"/>
              </a:ext>
            </a:extLst>
          </p:cNvPr>
          <p:cNvPicPr>
            <a:picLocks noChangeAspect="1"/>
          </p:cNvPicPr>
          <p:nvPr/>
        </p:nvPicPr>
        <p:blipFill>
          <a:blip r:embed="rId2"/>
          <a:stretch>
            <a:fillRect/>
          </a:stretch>
        </p:blipFill>
        <p:spPr>
          <a:xfrm>
            <a:off x="4407812" y="0"/>
            <a:ext cx="4736188" cy="6858000"/>
          </a:xfrm>
          <a:prstGeom prst="rect">
            <a:avLst/>
          </a:prstGeom>
        </p:spPr>
      </p:pic>
    </p:spTree>
    <p:extLst>
      <p:ext uri="{BB962C8B-B14F-4D97-AF65-F5344CB8AC3E}">
        <p14:creationId xmlns:p14="http://schemas.microsoft.com/office/powerpoint/2010/main" val="129736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 </a:t>
            </a:r>
          </a:p>
          <a:p>
            <a:endParaRPr lang="fr-FR"/>
          </a:p>
        </p:txBody>
      </p:sp>
      <p:sp>
        <p:nvSpPr>
          <p:cNvPr id="4" name="Espace réservé du texte 3"/>
          <p:cNvSpPr>
            <a:spLocks noGrp="1"/>
          </p:cNvSpPr>
          <p:nvPr>
            <p:ph type="body" sz="quarter" idx="16"/>
          </p:nvPr>
        </p:nvSpPr>
        <p:spPr>
          <a:xfrm>
            <a:off x="1766888" y="1370580"/>
            <a:ext cx="7008812" cy="811666"/>
          </a:xfrm>
        </p:spPr>
        <p:txBody>
          <a:bodyPr>
            <a:normAutofit/>
          </a:bodyPr>
          <a:lstStyle/>
          <a:p>
            <a:r>
              <a:rPr lang="fr-FR" sz="2000" b="1"/>
              <a:t>Pourquoi ? Pour faire une demande de bourse et pour pouvoir, ensuite, demander un logement. </a:t>
            </a:r>
          </a:p>
          <a:p>
            <a:endParaRPr lang="fr-FR"/>
          </a:p>
        </p:txBody>
      </p:sp>
      <p:sp>
        <p:nvSpPr>
          <p:cNvPr id="5" name="Espace réservé du texte 4"/>
          <p:cNvSpPr>
            <a:spLocks noGrp="1"/>
          </p:cNvSpPr>
          <p:nvPr>
            <p:ph type="body" sz="quarter" idx="17"/>
          </p:nvPr>
        </p:nvSpPr>
        <p:spPr>
          <a:xfrm>
            <a:off x="423237" y="2182246"/>
            <a:ext cx="8352463" cy="4675754"/>
          </a:xfrm>
        </p:spPr>
        <p:txBody>
          <a:bodyPr>
            <a:normAutofit fontScale="85000" lnSpcReduction="20000"/>
          </a:bodyPr>
          <a:lstStyle/>
          <a:p>
            <a:pPr marL="0" indent="0">
              <a:buNone/>
            </a:pPr>
            <a:r>
              <a:rPr lang="fr-FR" sz="2900">
                <a:solidFill>
                  <a:srgbClr val="FF0000"/>
                </a:solidFill>
              </a:rPr>
              <a:t>1. Quand ?</a:t>
            </a:r>
          </a:p>
          <a:p>
            <a:pPr marL="0" indent="0">
              <a:buNone/>
            </a:pPr>
            <a:r>
              <a:rPr lang="fr-FR" sz="2900" u="sng"/>
              <a:t>Rentrée de septembre-octobre</a:t>
            </a:r>
          </a:p>
          <a:p>
            <a:pPr marL="0" indent="0">
              <a:buNone/>
            </a:pPr>
            <a:r>
              <a:rPr lang="fr-FR" sz="2200" b="0"/>
              <a:t>Entre le 1</a:t>
            </a:r>
            <a:r>
              <a:rPr lang="fr-FR" sz="2200" b="0" baseline="30000"/>
              <a:t>er</a:t>
            </a:r>
            <a:r>
              <a:rPr lang="fr-FR" sz="2200" b="0"/>
              <a:t> mars et le 31 octobre</a:t>
            </a:r>
            <a:endParaRPr lang="fr-FR" sz="2200"/>
          </a:p>
          <a:p>
            <a:pPr marL="0" indent="0">
              <a:buNone/>
            </a:pPr>
            <a:r>
              <a:rPr lang="fr-FR" sz="2900" u="sng"/>
              <a:t>Rentrée de janvier-février et mars:</a:t>
            </a:r>
          </a:p>
          <a:p>
            <a:pPr marL="0" indent="0">
              <a:buNone/>
            </a:pPr>
            <a:r>
              <a:rPr lang="fr-FR" sz="2200" b="0"/>
              <a:t>Entre le 15 novembre et le 31 mars</a:t>
            </a:r>
          </a:p>
          <a:p>
            <a:pPr marL="0" indent="0">
              <a:buNone/>
            </a:pPr>
            <a:endParaRPr lang="fr-FR" sz="2200" b="0"/>
          </a:p>
          <a:p>
            <a:pPr marL="0" indent="0">
              <a:buNone/>
            </a:pPr>
            <a:r>
              <a:rPr lang="fr-FR" sz="2200" b="0"/>
              <a:t>Pour les apprenants (post-bac) qui demandent un logement, le DSE doit être créé et retourné </a:t>
            </a:r>
            <a:r>
              <a:rPr lang="fr-FR" sz="2200"/>
              <a:t>au plus tôt </a:t>
            </a:r>
            <a:r>
              <a:rPr lang="fr-FR" sz="2200" b="0"/>
              <a:t>afin</a:t>
            </a:r>
            <a:r>
              <a:rPr lang="fr-FR" sz="2200"/>
              <a:t> </a:t>
            </a:r>
            <a:r>
              <a:rPr lang="fr-FR" sz="2200" b="0"/>
              <a:t>que le dossier soit instruit avant les tours nationaux d’affectation (mois de juin) soit entre le </a:t>
            </a:r>
            <a:r>
              <a:rPr lang="fr-FR" sz="2900">
                <a:solidFill>
                  <a:srgbClr val="FF0000"/>
                </a:solidFill>
              </a:rPr>
              <a:t>1er mars</a:t>
            </a:r>
            <a:r>
              <a:rPr lang="fr-FR" sz="2200" b="0"/>
              <a:t>, et avant le </a:t>
            </a:r>
            <a:r>
              <a:rPr lang="fr-FR" sz="2900">
                <a:solidFill>
                  <a:srgbClr val="FF0000"/>
                </a:solidFill>
              </a:rPr>
              <a:t>15</a:t>
            </a:r>
            <a:r>
              <a:rPr lang="fr-FR" sz="2900"/>
              <a:t> </a:t>
            </a:r>
            <a:r>
              <a:rPr lang="fr-FR" sz="2900">
                <a:solidFill>
                  <a:srgbClr val="FF0000"/>
                </a:solidFill>
              </a:rPr>
              <a:t>mai</a:t>
            </a:r>
            <a:r>
              <a:rPr lang="fr-FR" sz="2200" b="0"/>
              <a:t>. </a:t>
            </a:r>
          </a:p>
          <a:p>
            <a:pPr marL="0" indent="0">
              <a:buNone/>
            </a:pPr>
            <a:r>
              <a:rPr lang="fr-FR" sz="2200" b="0"/>
              <a:t>Un dossier incomplet fera l’objet de demande de pièces complémentaires, ce qui rallonge d’autant le délai de validation. </a:t>
            </a:r>
          </a:p>
          <a:p>
            <a:pPr marL="0" indent="0">
              <a:buNone/>
            </a:pPr>
            <a:r>
              <a:rPr lang="fr-FR" sz="2200" b="0">
                <a:solidFill>
                  <a:srgbClr val="FF0000"/>
                </a:solidFill>
              </a:rPr>
              <a:t>Quel est le risque de faire son dossier trop tardivement ? De ne pas avoir un DSE valide au moment du tour logement, et de ne pas obtenir de logement. </a:t>
            </a:r>
          </a:p>
          <a:p>
            <a:pPr marL="0" indent="0">
              <a:buNone/>
            </a:pPr>
            <a:endParaRPr lang="fr-FR" sz="2200" b="0"/>
          </a:p>
          <a:p>
            <a:pPr marL="0" indent="0" algn="ctr">
              <a:buNone/>
            </a:pPr>
            <a:endParaRPr lang="fr-FR" sz="2200" b="0"/>
          </a:p>
          <a:p>
            <a:pPr marL="0" indent="0" algn="ctr">
              <a:buNone/>
            </a:pPr>
            <a:endParaRPr lang="fr-FR" sz="2200">
              <a:solidFill>
                <a:srgbClr val="FF0000"/>
              </a:solidFill>
            </a:endParaRPr>
          </a:p>
          <a:p>
            <a:pPr marL="0" indent="0" algn="ctr">
              <a:buNone/>
            </a:pPr>
            <a:endParaRPr lang="fr-FR" sz="2200">
              <a:solidFill>
                <a:srgbClr val="FF0000"/>
              </a:solidFill>
            </a:endParaRPr>
          </a:p>
          <a:p>
            <a:pPr marL="0" indent="0" algn="ctr">
              <a:buNone/>
            </a:pPr>
            <a:endParaRPr lang="fr-FR" sz="2200">
              <a:solidFill>
                <a:srgbClr val="FF0000"/>
              </a:solidFill>
            </a:endParaRPr>
          </a:p>
        </p:txBody>
      </p:sp>
    </p:spTree>
    <p:extLst>
      <p:ext uri="{BB962C8B-B14F-4D97-AF65-F5344CB8AC3E}">
        <p14:creationId xmlns:p14="http://schemas.microsoft.com/office/powerpoint/2010/main" val="141609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pPr lvl="0"/>
            <a:r>
              <a:rPr lang="fr-FR" sz="2800">
                <a:solidFill>
                  <a:prstClr val="black"/>
                </a:solidFill>
              </a:rPr>
              <a:t>Constitution du dossier social étudiant</a:t>
            </a:r>
          </a:p>
        </p:txBody>
      </p:sp>
      <p:sp>
        <p:nvSpPr>
          <p:cNvPr id="4" name="Espace réservé du texte 3"/>
          <p:cNvSpPr>
            <a:spLocks noGrp="1"/>
          </p:cNvSpPr>
          <p:nvPr>
            <p:ph type="body" sz="quarter" idx="16"/>
          </p:nvPr>
        </p:nvSpPr>
        <p:spPr>
          <a:xfrm>
            <a:off x="1766888" y="2192288"/>
            <a:ext cx="7008812" cy="4217138"/>
          </a:xfrm>
        </p:spPr>
        <p:txBody>
          <a:bodyPr>
            <a:normAutofit/>
          </a:bodyPr>
          <a:lstStyle/>
          <a:p>
            <a:pPr>
              <a:buClr>
                <a:srgbClr val="FF0000"/>
              </a:buClr>
            </a:pPr>
            <a:r>
              <a:rPr lang="fr-FR" sz="1800" b="1">
                <a:solidFill>
                  <a:srgbClr val="FF0000"/>
                </a:solidFill>
              </a:rPr>
              <a:t>Avant de commencer la saisie</a:t>
            </a:r>
            <a:r>
              <a:rPr lang="fr-FR" sz="1800" b="1"/>
              <a:t>, l’élève/étudiant doit préparer :</a:t>
            </a:r>
          </a:p>
          <a:p>
            <a:pPr>
              <a:buClr>
                <a:srgbClr val="FF0000"/>
              </a:buClr>
            </a:pPr>
            <a:endParaRPr lang="fr-FR" sz="1800" b="1">
              <a:solidFill>
                <a:srgbClr val="FF0000"/>
              </a:solidFill>
            </a:endParaRPr>
          </a:p>
          <a:p>
            <a:pPr lvl="1" algn="just">
              <a:lnSpc>
                <a:spcPct val="100000"/>
              </a:lnSpc>
              <a:buClr>
                <a:schemeClr val="tx1"/>
              </a:buClr>
              <a:buFont typeface="Wingdings" panose="05000000000000000000" pitchFamily="2" charset="2"/>
              <a:buChar char="ü"/>
            </a:pPr>
            <a:r>
              <a:rPr lang="fr-FR" sz="1800">
                <a:solidFill>
                  <a:srgbClr val="FF0000"/>
                </a:solidFill>
                <a:latin typeface="Arial" panose="020B0604020202020204" pitchFamily="34" charset="0"/>
                <a:cs typeface="Arial" panose="020B0604020202020204" pitchFamily="34" charset="0"/>
              </a:rPr>
              <a:t>Ses vœux d’études dans les académies de son choix</a:t>
            </a:r>
            <a:r>
              <a:rPr lang="fr-FR" sz="1800">
                <a:latin typeface="Arial" panose="020B0604020202020204" pitchFamily="34" charset="0"/>
                <a:cs typeface="Arial" panose="020B0604020202020204" pitchFamily="34" charset="0"/>
              </a:rPr>
              <a:t>.</a:t>
            </a:r>
          </a:p>
          <a:p>
            <a:pPr marL="457200" lvl="1" indent="0" algn="just">
              <a:lnSpc>
                <a:spcPct val="100000"/>
              </a:lnSpc>
              <a:buClr>
                <a:srgbClr val="FF0000"/>
              </a:buClr>
              <a:buNone/>
            </a:pPr>
            <a:r>
              <a:rPr lang="fr-FR" sz="1800">
                <a:latin typeface="Arial" panose="020B0604020202020204" pitchFamily="34" charset="0"/>
                <a:cs typeface="Arial" panose="020B0604020202020204" pitchFamily="34" charset="0"/>
              </a:rPr>
              <a:t>Au total, il peut effectuer 4 vœux dans des académies différentes, </a:t>
            </a:r>
            <a:r>
              <a:rPr lang="fr-FR" sz="1800" b="1">
                <a:latin typeface="Arial" panose="020B0604020202020204" pitchFamily="34" charset="0"/>
                <a:cs typeface="Arial" panose="020B0604020202020204" pitchFamily="34" charset="0"/>
              </a:rPr>
              <a:t>modifiables à tout moment sur simple demande</a:t>
            </a:r>
            <a:r>
              <a:rPr lang="fr-FR" sz="1800">
                <a:latin typeface="Arial" panose="020B0604020202020204" pitchFamily="34" charset="0"/>
                <a:cs typeface="Arial" panose="020B0604020202020204" pitchFamily="34" charset="0"/>
              </a:rPr>
              <a:t>.</a:t>
            </a:r>
          </a:p>
          <a:p>
            <a:pPr lvl="1" algn="just">
              <a:lnSpc>
                <a:spcPct val="150000"/>
              </a:lnSpc>
              <a:buClr>
                <a:schemeClr val="tx1"/>
              </a:buClr>
              <a:buFont typeface="Wingdings" panose="05000000000000000000" pitchFamily="2" charset="2"/>
              <a:buChar char="ü"/>
            </a:pPr>
            <a:r>
              <a:rPr lang="fr-FR" sz="1800">
                <a:solidFill>
                  <a:srgbClr val="FF0000"/>
                </a:solidFill>
                <a:latin typeface="Arial" panose="020B0604020202020204" pitchFamily="34" charset="0"/>
                <a:cs typeface="Arial" panose="020B0604020202020204" pitchFamily="34" charset="0"/>
              </a:rPr>
              <a:t>L’avis d’impôt 2024 (sur les revenus 2023) de la famille</a:t>
            </a:r>
          </a:p>
          <a:p>
            <a:pPr lvl="1" algn="just">
              <a:lnSpc>
                <a:spcPct val="150000"/>
              </a:lnSpc>
              <a:buClr>
                <a:schemeClr val="tx1"/>
              </a:buClr>
              <a:buFont typeface="Wingdings" panose="05000000000000000000" pitchFamily="2" charset="2"/>
              <a:buChar char="ü"/>
            </a:pPr>
            <a:r>
              <a:rPr lang="fr-FR" sz="1800">
                <a:latin typeface="Arial" panose="020B0604020202020204" pitchFamily="34" charset="0"/>
                <a:cs typeface="Arial" panose="020B0604020202020204" pitchFamily="34" charset="0"/>
              </a:rPr>
              <a:t>Un RIB au nom de l’étudiant (l’absence de compte courant au nom de l’étudiant n’est pas bloquant pour la saisie ou l’étude du DSE, mais empêchera la mise en paiement au moment de la rentrée).</a:t>
            </a:r>
          </a:p>
          <a:p>
            <a:pPr marL="457200" lvl="1" indent="0">
              <a:lnSpc>
                <a:spcPct val="150000"/>
              </a:lnSpc>
              <a:buClr>
                <a:schemeClr val="tx1"/>
              </a:buClr>
              <a:buNone/>
            </a:pPr>
            <a:endParaRPr lang="fr-FR"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2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5" name="Espace réservé du texte 4"/>
          <p:cNvSpPr>
            <a:spLocks noGrp="1"/>
          </p:cNvSpPr>
          <p:nvPr>
            <p:ph type="body" sz="quarter" idx="17"/>
          </p:nvPr>
        </p:nvSpPr>
        <p:spPr>
          <a:xfrm>
            <a:off x="1197621" y="2476164"/>
            <a:ext cx="4442528" cy="3921462"/>
          </a:xfrm>
        </p:spPr>
        <p:txBody>
          <a:bodyPr>
            <a:normAutofit/>
          </a:bodyPr>
          <a:lstStyle/>
          <a:p>
            <a:pPr marL="0" indent="0">
              <a:buNone/>
            </a:pPr>
            <a:r>
              <a:rPr lang="fr-FR" sz="2000">
                <a:solidFill>
                  <a:srgbClr val="FF0000"/>
                </a:solidFill>
              </a:rPr>
              <a:t>2. Où ?</a:t>
            </a:r>
          </a:p>
          <a:p>
            <a:pPr marL="0" indent="0">
              <a:buNone/>
            </a:pPr>
            <a:endParaRPr lang="fr-FR" sz="2000">
              <a:solidFill>
                <a:srgbClr val="FF0000"/>
              </a:solidFill>
            </a:endParaRPr>
          </a:p>
          <a:p>
            <a:pPr marL="342900" indent="-342900">
              <a:buFont typeface="Arial" panose="020B0604020202020204" pitchFamily="34" charset="0"/>
              <a:buChar char="•"/>
            </a:pPr>
            <a:r>
              <a:rPr lang="fr-FR" sz="2000" b="0"/>
              <a:t>Sur </a:t>
            </a:r>
          </a:p>
          <a:p>
            <a:pPr marL="0" indent="0">
              <a:buNone/>
            </a:pPr>
            <a:r>
              <a:rPr lang="fr-FR" sz="2000">
                <a:solidFill>
                  <a:srgbClr val="FF0000"/>
                </a:solidFill>
              </a:rPr>
              <a:t>www.messervices.etudiant.gouv.fr</a:t>
            </a:r>
          </a:p>
          <a:p>
            <a:pPr marL="0" indent="0">
              <a:buNone/>
            </a:pPr>
            <a:endParaRPr lang="fr-FR" sz="2000">
              <a:solidFill>
                <a:srgbClr val="FF0000"/>
              </a:solidFill>
            </a:endParaRPr>
          </a:p>
          <a:p>
            <a:pPr marL="342900" indent="-342900">
              <a:buFont typeface="Arial" panose="020B0604020202020204" pitchFamily="34" charset="0"/>
              <a:buChar char="•"/>
            </a:pPr>
            <a:r>
              <a:rPr lang="fr-FR" sz="2000" b="0"/>
              <a:t>Cliquez sur :</a:t>
            </a:r>
          </a:p>
          <a:p>
            <a:endParaRPr lang="fr-FR" sz="2000">
              <a:solidFill>
                <a:srgbClr val="FF0000"/>
              </a:solidFill>
            </a:endParaRPr>
          </a:p>
          <a:p>
            <a:pPr marL="0" indent="0">
              <a:buNone/>
            </a:pPr>
            <a:endParaRPr lang="fr-FR" sz="2000">
              <a:solidFill>
                <a:srgbClr val="FF0000"/>
              </a:solidFill>
            </a:endParaRPr>
          </a:p>
        </p:txBody>
      </p:sp>
      <p:pic>
        <p:nvPicPr>
          <p:cNvPr id="7" name="Image 6">
            <a:extLst>
              <a:ext uri="{FF2B5EF4-FFF2-40B4-BE49-F238E27FC236}">
                <a16:creationId xmlns:a16="http://schemas.microsoft.com/office/drawing/2014/main" xmlns="" id="{81908317-2CE4-0178-5A4E-55C3ACF04B78}"/>
              </a:ext>
            </a:extLst>
          </p:cNvPr>
          <p:cNvPicPr>
            <a:picLocks noChangeAspect="1"/>
          </p:cNvPicPr>
          <p:nvPr/>
        </p:nvPicPr>
        <p:blipFill>
          <a:blip r:embed="rId2"/>
          <a:stretch>
            <a:fillRect/>
          </a:stretch>
        </p:blipFill>
        <p:spPr>
          <a:xfrm>
            <a:off x="5530444" y="1671638"/>
            <a:ext cx="3613556" cy="5186362"/>
          </a:xfrm>
          <a:prstGeom prst="rect">
            <a:avLst/>
          </a:prstGeom>
        </p:spPr>
      </p:pic>
      <p:pic>
        <p:nvPicPr>
          <p:cNvPr id="6" name="Image 5">
            <a:extLst>
              <a:ext uri="{FF2B5EF4-FFF2-40B4-BE49-F238E27FC236}">
                <a16:creationId xmlns:a16="http://schemas.microsoft.com/office/drawing/2014/main" xmlns="" id="{FED45B2F-7DE1-C630-A1BF-3795007739D6}"/>
              </a:ext>
            </a:extLst>
          </p:cNvPr>
          <p:cNvPicPr>
            <a:picLocks noChangeAspect="1"/>
          </p:cNvPicPr>
          <p:nvPr/>
        </p:nvPicPr>
        <p:blipFill>
          <a:blip r:embed="rId3"/>
          <a:srcRect l="2013"/>
          <a:stretch/>
        </p:blipFill>
        <p:spPr>
          <a:xfrm>
            <a:off x="1766888" y="4927601"/>
            <a:ext cx="1651997" cy="1133475"/>
          </a:xfrm>
          <a:prstGeom prst="rect">
            <a:avLst/>
          </a:prstGeom>
        </p:spPr>
      </p:pic>
    </p:spTree>
    <p:extLst>
      <p:ext uri="{BB962C8B-B14F-4D97-AF65-F5344CB8AC3E}">
        <p14:creationId xmlns:p14="http://schemas.microsoft.com/office/powerpoint/2010/main" val="216138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4" name="Espace réservé du texte 3"/>
          <p:cNvSpPr>
            <a:spLocks noGrp="1"/>
          </p:cNvSpPr>
          <p:nvPr>
            <p:ph type="body" sz="quarter" idx="16"/>
          </p:nvPr>
        </p:nvSpPr>
        <p:spPr/>
        <p:txBody>
          <a:bodyPr>
            <a:normAutofit fontScale="92500" lnSpcReduction="10000"/>
          </a:bodyPr>
          <a:lstStyle/>
          <a:p>
            <a:r>
              <a:rPr lang="fr-FR"/>
              <a:t>Arrivée sur la page d’accueil de </a:t>
            </a:r>
            <a:r>
              <a:rPr lang="fr-FR" b="1">
                <a:solidFill>
                  <a:srgbClr val="FF0000"/>
                </a:solidFill>
              </a:rPr>
              <a:t>messervices.etudiant.gouv.fr</a:t>
            </a:r>
            <a:r>
              <a:rPr lang="fr-FR"/>
              <a:t> :</a:t>
            </a:r>
          </a:p>
          <a:p>
            <a:r>
              <a:rPr lang="fr-FR"/>
              <a:t>Cliquer alors sur « connexion » :</a:t>
            </a:r>
          </a:p>
          <a:p>
            <a:endParaRPr lang="fr-FR"/>
          </a:p>
        </p:txBody>
      </p:sp>
      <p:cxnSp>
        <p:nvCxnSpPr>
          <p:cNvPr id="9" name="Connecteur droit avec flèche 8"/>
          <p:cNvCxnSpPr/>
          <p:nvPr/>
        </p:nvCxnSpPr>
        <p:spPr>
          <a:xfrm>
            <a:off x="5153114" y="2794475"/>
            <a:ext cx="1948441" cy="73493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Image 5"/>
          <p:cNvPicPr>
            <a:picLocks noChangeAspect="1"/>
          </p:cNvPicPr>
          <p:nvPr/>
        </p:nvPicPr>
        <p:blipFill>
          <a:blip r:embed="rId2"/>
          <a:stretch>
            <a:fillRect/>
          </a:stretch>
        </p:blipFill>
        <p:spPr>
          <a:xfrm>
            <a:off x="671512" y="3607459"/>
            <a:ext cx="7903145" cy="1413571"/>
          </a:xfrm>
          <a:prstGeom prst="rect">
            <a:avLst/>
          </a:prstGeom>
        </p:spPr>
      </p:pic>
    </p:spTree>
    <p:extLst>
      <p:ext uri="{BB962C8B-B14F-4D97-AF65-F5344CB8AC3E}">
        <p14:creationId xmlns:p14="http://schemas.microsoft.com/office/powerpoint/2010/main" val="64847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8" name="Espace réservé du contenu 2"/>
          <p:cNvSpPr txBox="1">
            <a:spLocks/>
          </p:cNvSpPr>
          <p:nvPr/>
        </p:nvSpPr>
        <p:spPr>
          <a:xfrm>
            <a:off x="184518" y="1953852"/>
            <a:ext cx="4448778" cy="4128541"/>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b="1">
                <a:latin typeface="Arial" panose="020B0604020202020204" pitchFamily="34" charset="0"/>
                <a:cs typeface="Arial" panose="020B0604020202020204" pitchFamily="34" charset="0"/>
              </a:rPr>
              <a:t>1</a:t>
            </a:r>
            <a:r>
              <a:rPr lang="fr-FR" sz="1800" b="1" baseline="30000">
                <a:latin typeface="Arial" panose="020B0604020202020204" pitchFamily="34" charset="0"/>
                <a:cs typeface="Arial" panose="020B0604020202020204" pitchFamily="34" charset="0"/>
              </a:rPr>
              <a:t>ère</a:t>
            </a:r>
            <a:r>
              <a:rPr lang="fr-FR" sz="1800" b="1">
                <a:latin typeface="Arial" panose="020B0604020202020204" pitchFamily="34" charset="0"/>
                <a:cs typeface="Arial" panose="020B0604020202020204" pitchFamily="34" charset="0"/>
              </a:rPr>
              <a:t> étape: </a:t>
            </a:r>
          </a:p>
          <a:p>
            <a:pPr marL="0" indent="0" algn="just">
              <a:buNone/>
            </a:pPr>
            <a:r>
              <a:rPr lang="fr-FR" sz="1800" b="1">
                <a:latin typeface="Arial" panose="020B0604020202020204" pitchFamily="34" charset="0"/>
                <a:cs typeface="Arial" panose="020B0604020202020204" pitchFamily="34" charset="0"/>
              </a:rPr>
              <a:t>Créer son compte Parcoursup en amont : </a:t>
            </a:r>
          </a:p>
          <a:p>
            <a:pPr marL="0" indent="0" algn="just">
              <a:buNone/>
            </a:pPr>
            <a:r>
              <a:rPr lang="fr-FR" sz="1800" b="1">
                <a:latin typeface="Arial" panose="020B0604020202020204" pitchFamily="34" charset="0"/>
                <a:cs typeface="Arial" panose="020B0604020202020204" pitchFamily="34" charset="0"/>
              </a:rPr>
              <a:t>En effet, </a:t>
            </a:r>
            <a:r>
              <a:rPr lang="fr-FR" sz="1800" b="1">
                <a:solidFill>
                  <a:srgbClr val="FF0000"/>
                </a:solidFill>
                <a:latin typeface="Arial" panose="020B0604020202020204" pitchFamily="34" charset="0"/>
                <a:cs typeface="Arial" panose="020B0604020202020204" pitchFamily="34" charset="0"/>
              </a:rPr>
              <a:t>l’identifiant est le courriel Parcoursup.</a:t>
            </a:r>
          </a:p>
          <a:p>
            <a:pPr marL="0" indent="0" algn="just">
              <a:buNone/>
            </a:pPr>
            <a:r>
              <a:rPr lang="fr-FR" sz="1800">
                <a:latin typeface="Arial" panose="020B0604020202020204" pitchFamily="34" charset="0"/>
                <a:cs typeface="Arial" panose="020B0604020202020204" pitchFamily="34" charset="0"/>
              </a:rPr>
              <a:t>Le mot de passe est défini par l’étudiant lors de l’étape 2.</a:t>
            </a:r>
          </a:p>
          <a:p>
            <a:pPr marL="0" indent="0" algn="just">
              <a:buNone/>
            </a:pPr>
            <a:endParaRPr lang="fr-FR" sz="1800" b="1" i="1">
              <a:latin typeface="Arial" panose="020B0604020202020204" pitchFamily="34" charset="0"/>
              <a:cs typeface="Arial" panose="020B0604020202020204" pitchFamily="34" charset="0"/>
            </a:endParaRPr>
          </a:p>
          <a:p>
            <a:pPr marL="0" indent="0" algn="just">
              <a:buNone/>
            </a:pPr>
            <a:r>
              <a:rPr lang="fr-FR" sz="1800" b="1">
                <a:latin typeface="Arial" panose="020B0604020202020204" pitchFamily="34" charset="0"/>
                <a:cs typeface="Arial" panose="020B0604020202020204" pitchFamily="34" charset="0"/>
              </a:rPr>
              <a:t>2</a:t>
            </a:r>
            <a:r>
              <a:rPr lang="fr-FR" sz="1800" b="1" baseline="30000">
                <a:latin typeface="Arial" panose="020B0604020202020204" pitchFamily="34" charset="0"/>
                <a:cs typeface="Arial" panose="020B0604020202020204" pitchFamily="34" charset="0"/>
              </a:rPr>
              <a:t>ème</a:t>
            </a:r>
            <a:r>
              <a:rPr lang="fr-FR" sz="1800" b="1">
                <a:latin typeface="Arial" panose="020B0604020202020204" pitchFamily="34" charset="0"/>
                <a:cs typeface="Arial" panose="020B0604020202020204" pitchFamily="34" charset="0"/>
              </a:rPr>
              <a:t> étape 	</a:t>
            </a:r>
            <a:endParaRPr lang="fr-FR" sz="1800">
              <a:latin typeface="Arial" panose="020B0604020202020204" pitchFamily="34" charset="0"/>
              <a:cs typeface="Arial" panose="020B0604020202020204" pitchFamily="34" charset="0"/>
            </a:endParaRPr>
          </a:p>
          <a:p>
            <a:pPr marL="0" indent="0" algn="just">
              <a:buNone/>
            </a:pPr>
            <a:r>
              <a:rPr lang="fr-FR" sz="1800" b="1">
                <a:solidFill>
                  <a:srgbClr val="FF0000"/>
                </a:solidFill>
                <a:latin typeface="Arial" panose="020B0604020202020204" pitchFamily="34" charset="0"/>
                <a:cs typeface="Arial" panose="020B0604020202020204" pitchFamily="34" charset="0"/>
              </a:rPr>
              <a:t>À la première connexion, l’étudiant doit créer son mot de passe en cliquant sur </a:t>
            </a:r>
          </a:p>
          <a:p>
            <a:pPr marL="0" indent="0">
              <a:buNone/>
            </a:pPr>
            <a:r>
              <a:rPr lang="fr-FR" sz="1800" b="1">
                <a:solidFill>
                  <a:srgbClr val="FF0000"/>
                </a:solidFill>
                <a:latin typeface="Arial" panose="020B0604020202020204" pitchFamily="34" charset="0"/>
                <a:cs typeface="Arial" panose="020B0604020202020204" pitchFamily="34" charset="0"/>
              </a:rPr>
              <a:t>« mot de passe oublié ». </a:t>
            </a:r>
            <a:r>
              <a:rPr lang="fr-FR" sz="1800" b="1">
                <a:latin typeface="Arial" panose="020B0604020202020204" pitchFamily="34" charset="0"/>
                <a:cs typeface="Arial" panose="020B0604020202020204" pitchFamily="34" charset="0"/>
              </a:rPr>
              <a:t>Il saisit alors le courriel Parcoursup et il reçoit par mail un lien qui lui permet de créer un mot de passe. </a:t>
            </a:r>
          </a:p>
          <a:p>
            <a:pPr marL="0" indent="0">
              <a:buNone/>
            </a:pPr>
            <a:r>
              <a:rPr lang="fr-FR" sz="1800">
                <a:latin typeface="Arial" panose="020B0604020202020204" pitchFamily="34" charset="0"/>
                <a:cs typeface="Arial" panose="020B0604020202020204" pitchFamily="34" charset="0"/>
              </a:rPr>
              <a:t>Manipulation à reproduire en cas d’oubli du mot de passe.</a:t>
            </a:r>
          </a:p>
          <a:p>
            <a:endParaRPr lang="fr-FR" sz="1800">
              <a:latin typeface="Montserrat Alternates"/>
            </a:endParaRPr>
          </a:p>
        </p:txBody>
      </p:sp>
      <p:pic>
        <p:nvPicPr>
          <p:cNvPr id="6" name="Image 5"/>
          <p:cNvPicPr>
            <a:picLocks noChangeAspect="1"/>
          </p:cNvPicPr>
          <p:nvPr/>
        </p:nvPicPr>
        <p:blipFill>
          <a:blip r:embed="rId2"/>
          <a:stretch>
            <a:fillRect/>
          </a:stretch>
        </p:blipFill>
        <p:spPr>
          <a:xfrm>
            <a:off x="4558077" y="1242204"/>
            <a:ext cx="4577736" cy="5174832"/>
          </a:xfrm>
          <a:prstGeom prst="rect">
            <a:avLst/>
          </a:prstGeom>
        </p:spPr>
      </p:pic>
    </p:spTree>
    <p:extLst>
      <p:ext uri="{BB962C8B-B14F-4D97-AF65-F5344CB8AC3E}">
        <p14:creationId xmlns:p14="http://schemas.microsoft.com/office/powerpoint/2010/main" val="21357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4" name="Espace réservé du texte 3"/>
          <p:cNvSpPr>
            <a:spLocks noGrp="1"/>
          </p:cNvSpPr>
          <p:nvPr>
            <p:ph type="body" sz="quarter" idx="16"/>
          </p:nvPr>
        </p:nvSpPr>
        <p:spPr>
          <a:xfrm>
            <a:off x="1766888" y="1224951"/>
            <a:ext cx="7008812" cy="1648424"/>
          </a:xfrm>
        </p:spPr>
        <p:txBody>
          <a:bodyPr>
            <a:normAutofit/>
          </a:bodyPr>
          <a:lstStyle/>
          <a:p>
            <a:r>
              <a:rPr lang="fr-FR" b="1" u="sng">
                <a:solidFill>
                  <a:srgbClr val="FF0000"/>
                </a:solidFill>
              </a:rPr>
              <a:t>Pour les apprenants n’ayant pas de compte MSE ni de compte Parcoursup (INFRABAC)</a:t>
            </a:r>
          </a:p>
          <a:p>
            <a:r>
              <a:rPr lang="fr-FR" b="1"/>
              <a:t>Il faut cliquer sur inscription et suivre attentivement les indications données</a:t>
            </a:r>
            <a:endParaRPr lang="fr-FR"/>
          </a:p>
          <a:p>
            <a:endParaRPr lang="fr-FR"/>
          </a:p>
        </p:txBody>
      </p:sp>
      <p:cxnSp>
        <p:nvCxnSpPr>
          <p:cNvPr id="9" name="Connecteur droit avec flèche 8"/>
          <p:cNvCxnSpPr/>
          <p:nvPr/>
        </p:nvCxnSpPr>
        <p:spPr>
          <a:xfrm>
            <a:off x="3936789" y="2828400"/>
            <a:ext cx="1948441" cy="73493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Image 5"/>
          <p:cNvPicPr>
            <a:picLocks noChangeAspect="1"/>
          </p:cNvPicPr>
          <p:nvPr/>
        </p:nvPicPr>
        <p:blipFill>
          <a:blip r:embed="rId2"/>
          <a:stretch>
            <a:fillRect/>
          </a:stretch>
        </p:blipFill>
        <p:spPr>
          <a:xfrm>
            <a:off x="671512" y="3607459"/>
            <a:ext cx="7903145" cy="1413571"/>
          </a:xfrm>
          <a:prstGeom prst="rect">
            <a:avLst/>
          </a:prstGeom>
        </p:spPr>
      </p:pic>
    </p:spTree>
    <p:extLst>
      <p:ext uri="{BB962C8B-B14F-4D97-AF65-F5344CB8AC3E}">
        <p14:creationId xmlns:p14="http://schemas.microsoft.com/office/powerpoint/2010/main" val="138941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4" name="Espace réservé du texte 3"/>
          <p:cNvSpPr>
            <a:spLocks noGrp="1"/>
          </p:cNvSpPr>
          <p:nvPr>
            <p:ph type="body" sz="quarter" idx="16"/>
          </p:nvPr>
        </p:nvSpPr>
        <p:spPr>
          <a:xfrm>
            <a:off x="222760" y="1690777"/>
            <a:ext cx="3236432" cy="1630393"/>
          </a:xfrm>
        </p:spPr>
        <p:txBody>
          <a:bodyPr>
            <a:normAutofit fontScale="92500" lnSpcReduction="10000"/>
          </a:bodyPr>
          <a:lstStyle/>
          <a:p>
            <a:r>
              <a:rPr lang="fr-FR" b="1" u="sng">
                <a:solidFill>
                  <a:srgbClr val="FF0000"/>
                </a:solidFill>
              </a:rPr>
              <a:t>Pour les apprenants n’ayant pas de compte MSE ni de compte Parcoursup (INFRABAC)</a:t>
            </a:r>
          </a:p>
          <a:p>
            <a:endParaRPr lang="fr-FR"/>
          </a:p>
        </p:txBody>
      </p:sp>
      <p:pic>
        <p:nvPicPr>
          <p:cNvPr id="5" name="Image 4"/>
          <p:cNvPicPr>
            <a:picLocks noChangeAspect="1"/>
          </p:cNvPicPr>
          <p:nvPr/>
        </p:nvPicPr>
        <p:blipFill>
          <a:blip r:embed="rId2"/>
          <a:stretch>
            <a:fillRect/>
          </a:stretch>
        </p:blipFill>
        <p:spPr>
          <a:xfrm>
            <a:off x="3858080" y="534816"/>
            <a:ext cx="4917002" cy="6108189"/>
          </a:xfrm>
          <a:prstGeom prst="rect">
            <a:avLst/>
          </a:prstGeom>
        </p:spPr>
      </p:pic>
    </p:spTree>
    <p:extLst>
      <p:ext uri="{BB962C8B-B14F-4D97-AF65-F5344CB8AC3E}">
        <p14:creationId xmlns:p14="http://schemas.microsoft.com/office/powerpoint/2010/main" val="412165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4" name="Espace réservé du texte 3"/>
          <p:cNvSpPr>
            <a:spLocks noGrp="1"/>
          </p:cNvSpPr>
          <p:nvPr>
            <p:ph type="body" sz="quarter" idx="16"/>
          </p:nvPr>
        </p:nvSpPr>
        <p:spPr>
          <a:xfrm>
            <a:off x="222760" y="1690777"/>
            <a:ext cx="3236432" cy="1630393"/>
          </a:xfrm>
        </p:spPr>
        <p:txBody>
          <a:bodyPr>
            <a:normAutofit fontScale="92500" lnSpcReduction="10000"/>
          </a:bodyPr>
          <a:lstStyle/>
          <a:p>
            <a:r>
              <a:rPr lang="fr-FR" b="1" u="sng">
                <a:solidFill>
                  <a:srgbClr val="FF0000"/>
                </a:solidFill>
              </a:rPr>
              <a:t>Pour les apprenants n’ayant pas de compte MSE ni de compte Parcoursup (INFRABAC)</a:t>
            </a:r>
          </a:p>
          <a:p>
            <a:endParaRPr lang="fr-FR"/>
          </a:p>
        </p:txBody>
      </p:sp>
      <p:pic>
        <p:nvPicPr>
          <p:cNvPr id="3" name="Image 2"/>
          <p:cNvPicPr>
            <a:picLocks noChangeAspect="1"/>
          </p:cNvPicPr>
          <p:nvPr/>
        </p:nvPicPr>
        <p:blipFill>
          <a:blip r:embed="rId2"/>
          <a:stretch>
            <a:fillRect/>
          </a:stretch>
        </p:blipFill>
        <p:spPr>
          <a:xfrm>
            <a:off x="4658263" y="534816"/>
            <a:ext cx="4290867" cy="6226801"/>
          </a:xfrm>
          <a:prstGeom prst="rect">
            <a:avLst/>
          </a:prstGeom>
        </p:spPr>
      </p:pic>
      <p:pic>
        <p:nvPicPr>
          <p:cNvPr id="6" name="Image 5"/>
          <p:cNvPicPr>
            <a:picLocks noChangeAspect="1"/>
          </p:cNvPicPr>
          <p:nvPr/>
        </p:nvPicPr>
        <p:blipFill>
          <a:blip r:embed="rId3"/>
          <a:stretch>
            <a:fillRect/>
          </a:stretch>
        </p:blipFill>
        <p:spPr>
          <a:xfrm>
            <a:off x="6659243" y="5927178"/>
            <a:ext cx="1432684" cy="731583"/>
          </a:xfrm>
          <a:prstGeom prst="rect">
            <a:avLst/>
          </a:prstGeom>
        </p:spPr>
      </p:pic>
    </p:spTree>
    <p:extLst>
      <p:ext uri="{BB962C8B-B14F-4D97-AF65-F5344CB8AC3E}">
        <p14:creationId xmlns:p14="http://schemas.microsoft.com/office/powerpoint/2010/main" val="180385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5"/>
          </p:nvPr>
        </p:nvSpPr>
        <p:spPr>
          <a:xfrm>
            <a:off x="1684173" y="292482"/>
            <a:ext cx="7008812" cy="914526"/>
          </a:xfrm>
        </p:spPr>
        <p:txBody>
          <a:bodyPr>
            <a:normAutofit/>
          </a:bodyPr>
          <a:lstStyle/>
          <a:p>
            <a:r>
              <a:rPr lang="fr-FR" sz="5000"/>
              <a:t>Nos services</a:t>
            </a:r>
          </a:p>
        </p:txBody>
      </p:sp>
      <p:pic>
        <p:nvPicPr>
          <p:cNvPr id="3" name="Image 2"/>
          <p:cNvPicPr>
            <a:picLocks noChangeAspect="1"/>
          </p:cNvPicPr>
          <p:nvPr/>
        </p:nvPicPr>
        <p:blipFill>
          <a:blip r:embed="rId2"/>
          <a:stretch>
            <a:fillRect/>
          </a:stretch>
        </p:blipFill>
        <p:spPr>
          <a:xfrm>
            <a:off x="1151109" y="1821527"/>
            <a:ext cx="3629025" cy="4391025"/>
          </a:xfrm>
          <a:prstGeom prst="rect">
            <a:avLst/>
          </a:prstGeom>
        </p:spPr>
      </p:pic>
      <p:pic>
        <p:nvPicPr>
          <p:cNvPr id="7" name="Image 6">
            <a:extLst>
              <a:ext uri="{FF2B5EF4-FFF2-40B4-BE49-F238E27FC236}">
                <a16:creationId xmlns:a16="http://schemas.microsoft.com/office/drawing/2014/main" xmlns="" id="{BB4F4B30-D59F-9D61-5017-8D4F2CD2C295}"/>
              </a:ext>
            </a:extLst>
          </p:cNvPr>
          <p:cNvPicPr>
            <a:picLocks noChangeAspect="1"/>
          </p:cNvPicPr>
          <p:nvPr/>
        </p:nvPicPr>
        <p:blipFill>
          <a:blip r:embed="rId3"/>
          <a:stretch>
            <a:fillRect/>
          </a:stretch>
        </p:blipFill>
        <p:spPr>
          <a:xfrm>
            <a:off x="4656887" y="1207008"/>
            <a:ext cx="4036098" cy="5650992"/>
          </a:xfrm>
          <a:prstGeom prst="rect">
            <a:avLst/>
          </a:prstGeom>
        </p:spPr>
      </p:pic>
    </p:spTree>
    <p:extLst>
      <p:ext uri="{BB962C8B-B14F-4D97-AF65-F5344CB8AC3E}">
        <p14:creationId xmlns:p14="http://schemas.microsoft.com/office/powerpoint/2010/main" val="184138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4" name="Espace réservé du texte 3"/>
          <p:cNvSpPr>
            <a:spLocks noGrp="1"/>
          </p:cNvSpPr>
          <p:nvPr>
            <p:ph type="body" sz="quarter" idx="16"/>
          </p:nvPr>
        </p:nvSpPr>
        <p:spPr>
          <a:xfrm>
            <a:off x="222760" y="1690777"/>
            <a:ext cx="3236432" cy="1630393"/>
          </a:xfrm>
        </p:spPr>
        <p:txBody>
          <a:bodyPr>
            <a:normAutofit fontScale="92500" lnSpcReduction="10000"/>
          </a:bodyPr>
          <a:lstStyle/>
          <a:p>
            <a:r>
              <a:rPr lang="fr-FR" b="1" u="sng">
                <a:solidFill>
                  <a:srgbClr val="FF0000"/>
                </a:solidFill>
              </a:rPr>
              <a:t>Pour les apprenants n’ayant pas de compte MSE ni de compte Parcoursup (INFRABAC)</a:t>
            </a:r>
          </a:p>
          <a:p>
            <a:endParaRPr lang="fr-FR"/>
          </a:p>
        </p:txBody>
      </p:sp>
      <p:pic>
        <p:nvPicPr>
          <p:cNvPr id="5" name="Image 4"/>
          <p:cNvPicPr>
            <a:picLocks noChangeAspect="1"/>
          </p:cNvPicPr>
          <p:nvPr/>
        </p:nvPicPr>
        <p:blipFill>
          <a:blip r:embed="rId2"/>
          <a:stretch>
            <a:fillRect/>
          </a:stretch>
        </p:blipFill>
        <p:spPr>
          <a:xfrm>
            <a:off x="4715944" y="534816"/>
            <a:ext cx="4059138" cy="2543478"/>
          </a:xfrm>
          <a:prstGeom prst="rect">
            <a:avLst/>
          </a:prstGeom>
        </p:spPr>
      </p:pic>
      <p:pic>
        <p:nvPicPr>
          <p:cNvPr id="8" name="Image 7"/>
          <p:cNvPicPr>
            <a:picLocks noChangeAspect="1"/>
          </p:cNvPicPr>
          <p:nvPr/>
        </p:nvPicPr>
        <p:blipFill>
          <a:blip r:embed="rId3"/>
          <a:stretch>
            <a:fillRect/>
          </a:stretch>
        </p:blipFill>
        <p:spPr>
          <a:xfrm>
            <a:off x="4715944" y="3715236"/>
            <a:ext cx="4059138" cy="3064835"/>
          </a:xfrm>
          <a:prstGeom prst="rect">
            <a:avLst/>
          </a:prstGeom>
        </p:spPr>
      </p:pic>
    </p:spTree>
    <p:extLst>
      <p:ext uri="{BB962C8B-B14F-4D97-AF65-F5344CB8AC3E}">
        <p14:creationId xmlns:p14="http://schemas.microsoft.com/office/powerpoint/2010/main" val="62724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8" name="Espace réservé du contenu 2"/>
          <p:cNvSpPr txBox="1">
            <a:spLocks/>
          </p:cNvSpPr>
          <p:nvPr/>
        </p:nvSpPr>
        <p:spPr>
          <a:xfrm>
            <a:off x="323681" y="1714862"/>
            <a:ext cx="8609926" cy="51431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2000">
              <a:solidFill>
                <a:prstClr val="black"/>
              </a:solidFill>
              <a:latin typeface="Arial" panose="020B0604020202020204" pitchFamily="34" charset="0"/>
              <a:cs typeface="Arial" panose="020B0604020202020204" pitchFamily="34" charset="0"/>
            </a:endParaRPr>
          </a:p>
          <a:p>
            <a:pPr marL="0" indent="0" algn="just">
              <a:buNone/>
            </a:pPr>
            <a:r>
              <a:rPr lang="fr-FR" sz="2000" b="1">
                <a:solidFill>
                  <a:prstClr val="black"/>
                </a:solidFill>
                <a:latin typeface="Arial" panose="020B0604020202020204" pitchFamily="34" charset="0"/>
                <a:cs typeface="Arial" panose="020B0604020202020204" pitchFamily="34" charset="0"/>
              </a:rPr>
              <a:t>A l’issue de la saisie du DSE, les étudiants téléversent leurs justificatifs en ligne. Il n’y a pas d’envoi postal.</a:t>
            </a:r>
          </a:p>
          <a:p>
            <a:pPr marL="0" indent="0" algn="just">
              <a:buNone/>
            </a:pPr>
            <a:endParaRPr lang="fr-FR" sz="2000" b="1">
              <a:solidFill>
                <a:prstClr val="black"/>
              </a:solidFill>
              <a:latin typeface="Arial" panose="020B0604020202020204" pitchFamily="34" charset="0"/>
              <a:cs typeface="Arial" panose="020B0604020202020204" pitchFamily="34" charset="0"/>
            </a:endParaRPr>
          </a:p>
          <a:p>
            <a:pPr marL="0" indent="0" algn="just">
              <a:buNone/>
            </a:pPr>
            <a:r>
              <a:rPr lang="fr-FR" sz="2000" b="1">
                <a:solidFill>
                  <a:prstClr val="black"/>
                </a:solidFill>
                <a:latin typeface="Arial" panose="020B0604020202020204" pitchFamily="34" charset="0"/>
                <a:cs typeface="Arial" panose="020B0604020202020204" pitchFamily="34" charset="0"/>
              </a:rPr>
              <a:t>NB: Les justificatifs demandés à l’issue de la saisie varient en fonction des renseignements fournis par l’étudiant lors de la saisie du DSE en ligne. Il est donc impératif de transmettre des informations correctes à chaque étape de la saisie.</a:t>
            </a:r>
          </a:p>
          <a:p>
            <a:pPr marL="0" indent="0" algn="just">
              <a:buNone/>
            </a:pPr>
            <a:endParaRPr lang="fr-FR" sz="2000">
              <a:solidFill>
                <a:prstClr val="black"/>
              </a:solidFill>
              <a:latin typeface="Arial" panose="020B0604020202020204" pitchFamily="34" charset="0"/>
              <a:cs typeface="Arial" panose="020B0604020202020204" pitchFamily="34" charset="0"/>
            </a:endParaRPr>
          </a:p>
          <a:p>
            <a:pPr marL="0" indent="0" algn="just">
              <a:buNone/>
            </a:pPr>
            <a:endParaRPr lang="fr-FR" sz="2000">
              <a:solidFill>
                <a:prstClr val="black"/>
              </a:solidFill>
              <a:latin typeface="Arial" panose="020B0604020202020204" pitchFamily="34" charset="0"/>
              <a:cs typeface="Arial" panose="020B0604020202020204" pitchFamily="34" charset="0"/>
            </a:endParaRPr>
          </a:p>
          <a:p>
            <a:pPr marL="0" lvl="1" indent="0" algn="ctr">
              <a:lnSpc>
                <a:spcPct val="150000"/>
              </a:lnSpc>
              <a:buClr>
                <a:schemeClr val="tx1"/>
              </a:buClr>
              <a:buNone/>
            </a:pPr>
            <a:endParaRPr lang="fr-FR" sz="2000">
              <a:solidFill>
                <a:prstClr val="black"/>
              </a:solidFill>
              <a:latin typeface="Arial" panose="020B0604020202020204" pitchFamily="34" charset="0"/>
              <a:cs typeface="Arial" panose="020B0604020202020204" pitchFamily="34" charset="0"/>
            </a:endParaRPr>
          </a:p>
          <a:p>
            <a:pPr marL="0" indent="0">
              <a:buNone/>
            </a:pPr>
            <a:endParaRPr lang="fr-FR" sz="2000">
              <a:latin typeface="Montserrat Alternates"/>
            </a:endParaRPr>
          </a:p>
          <a:p>
            <a:endParaRPr lang="fr-FR" sz="2000">
              <a:latin typeface="Montserrat Alternates"/>
            </a:endParaRPr>
          </a:p>
        </p:txBody>
      </p:sp>
    </p:spTree>
    <p:extLst>
      <p:ext uri="{BB962C8B-B14F-4D97-AF65-F5344CB8AC3E}">
        <p14:creationId xmlns:p14="http://schemas.microsoft.com/office/powerpoint/2010/main" val="4289706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3"/>
          </p:nvPr>
        </p:nvSpPr>
        <p:spPr/>
        <p:txBody>
          <a:bodyPr>
            <a:normAutofit lnSpcReduction="10000"/>
          </a:bodyPr>
          <a:lstStyle/>
          <a:p>
            <a:r>
              <a:rPr lang="fr-FR"/>
              <a:t>3</a:t>
            </a:r>
          </a:p>
        </p:txBody>
      </p:sp>
      <p:sp>
        <p:nvSpPr>
          <p:cNvPr id="4" name="Espace réservé du texte 3"/>
          <p:cNvSpPr>
            <a:spLocks noGrp="1"/>
          </p:cNvSpPr>
          <p:nvPr>
            <p:ph type="body" sz="quarter" idx="14"/>
          </p:nvPr>
        </p:nvSpPr>
        <p:spPr/>
        <p:txBody>
          <a:bodyPr/>
          <a:lstStyle/>
          <a:p>
            <a:r>
              <a:rPr lang="fr-FR"/>
              <a:t>Quelques rappels</a:t>
            </a:r>
          </a:p>
        </p:txBody>
      </p:sp>
    </p:spTree>
    <p:extLst>
      <p:ext uri="{BB962C8B-B14F-4D97-AF65-F5344CB8AC3E}">
        <p14:creationId xmlns:p14="http://schemas.microsoft.com/office/powerpoint/2010/main" val="329252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6" name="Espace réservé du contenu 2"/>
          <p:cNvSpPr txBox="1">
            <a:spLocks/>
          </p:cNvSpPr>
          <p:nvPr/>
        </p:nvSpPr>
        <p:spPr>
          <a:xfrm>
            <a:off x="1535111" y="1195616"/>
            <a:ext cx="7371844" cy="54316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rgbClr val="FF0000"/>
              </a:buClr>
            </a:pPr>
            <a:r>
              <a:rPr lang="fr-FR" sz="2000">
                <a:latin typeface="Arial" panose="020B0604020202020204" pitchFamily="34" charset="0"/>
                <a:cs typeface="Arial" panose="020B0604020202020204" pitchFamily="34" charset="0"/>
              </a:rPr>
              <a:t>Le </a:t>
            </a:r>
            <a:r>
              <a:rPr lang="fr-FR" sz="2000">
                <a:solidFill>
                  <a:srgbClr val="FF0000"/>
                </a:solidFill>
                <a:latin typeface="Arial" panose="020B0604020202020204" pitchFamily="34" charset="0"/>
                <a:cs typeface="Arial" panose="020B0604020202020204" pitchFamily="34" charset="0"/>
              </a:rPr>
              <a:t>dossier</a:t>
            </a:r>
            <a:r>
              <a:rPr lang="fr-FR" sz="2000">
                <a:latin typeface="Arial" panose="020B0604020202020204" pitchFamily="34" charset="0"/>
                <a:cs typeface="Arial" panose="020B0604020202020204" pitchFamily="34" charset="0"/>
              </a:rPr>
              <a:t> doit être </a:t>
            </a:r>
            <a:r>
              <a:rPr lang="fr-FR" sz="2000">
                <a:solidFill>
                  <a:srgbClr val="FF0000"/>
                </a:solidFill>
                <a:latin typeface="Arial" panose="020B0604020202020204" pitchFamily="34" charset="0"/>
                <a:cs typeface="Arial" panose="020B0604020202020204" pitchFamily="34" charset="0"/>
              </a:rPr>
              <a:t>constitué tous les ans </a:t>
            </a:r>
            <a:r>
              <a:rPr lang="fr-FR" sz="2000">
                <a:latin typeface="Arial" panose="020B0604020202020204" pitchFamily="34" charset="0"/>
                <a:cs typeface="Arial" panose="020B0604020202020204" pitchFamily="34" charset="0"/>
              </a:rPr>
              <a:t>et</a:t>
            </a:r>
            <a:r>
              <a:rPr lang="fr-FR" sz="2000">
                <a:solidFill>
                  <a:srgbClr val="FF0000"/>
                </a:solidFill>
                <a:latin typeface="Arial" panose="020B0604020202020204" pitchFamily="34" charset="0"/>
                <a:cs typeface="Arial" panose="020B0604020202020204" pitchFamily="34" charset="0"/>
              </a:rPr>
              <a:t> le plus tôt possible</a:t>
            </a:r>
            <a:r>
              <a:rPr lang="fr-FR" sz="2000">
                <a:latin typeface="Arial" panose="020B0604020202020204" pitchFamily="34" charset="0"/>
                <a:cs typeface="Arial" panose="020B0604020202020204" pitchFamily="34" charset="0"/>
              </a:rPr>
              <a:t>.</a:t>
            </a:r>
          </a:p>
          <a:p>
            <a:pPr marL="0" indent="0" algn="just">
              <a:buClr>
                <a:srgbClr val="FF0000"/>
              </a:buClr>
              <a:buNone/>
            </a:pPr>
            <a:endParaRPr lang="fr-FR" sz="2000">
              <a:latin typeface="Arial" panose="020B0604020202020204" pitchFamily="34" charset="0"/>
              <a:cs typeface="Arial" panose="020B0604020202020204" pitchFamily="34" charset="0"/>
            </a:endParaRPr>
          </a:p>
          <a:p>
            <a:pPr algn="just">
              <a:buClr>
                <a:srgbClr val="FF0000"/>
              </a:buClr>
            </a:pPr>
            <a:r>
              <a:rPr lang="fr-FR" sz="2000">
                <a:latin typeface="Arial" panose="020B0604020202020204" pitchFamily="34" charset="0"/>
                <a:cs typeface="Arial" panose="020B0604020202020204" pitchFamily="34" charset="0"/>
              </a:rPr>
              <a:t>L’orientation de l’élève/étudiant n’est pas définie ?</a:t>
            </a:r>
          </a:p>
          <a:p>
            <a:pPr marL="400050" lvl="1" indent="0" algn="just">
              <a:buClr>
                <a:srgbClr val="FF0000"/>
              </a:buClr>
              <a:buNone/>
            </a:pPr>
            <a:r>
              <a:rPr lang="fr-FR" sz="2000">
                <a:latin typeface="Arial" panose="020B0604020202020204" pitchFamily="34" charset="0"/>
                <a:cs typeface="Arial" panose="020B0604020202020204" pitchFamily="34" charset="0"/>
              </a:rPr>
              <a:t>Ce sont des </a:t>
            </a:r>
            <a:r>
              <a:rPr lang="fr-FR" sz="2000">
                <a:solidFill>
                  <a:srgbClr val="FF0000"/>
                </a:solidFill>
                <a:latin typeface="Arial" panose="020B0604020202020204" pitchFamily="34" charset="0"/>
                <a:cs typeface="Arial" panose="020B0604020202020204" pitchFamily="34" charset="0"/>
              </a:rPr>
              <a:t>vœux</a:t>
            </a:r>
            <a:r>
              <a:rPr lang="fr-FR" sz="2000">
                <a:latin typeface="Arial" panose="020B0604020202020204" pitchFamily="34" charset="0"/>
                <a:cs typeface="Arial" panose="020B0604020202020204" pitchFamily="34" charset="0"/>
              </a:rPr>
              <a:t> qui sont émis, et l’attribution conditionnelle reste valable si un étudiant s’inscrit finalement dans une autre filière et un même niveau d’études, tant que la formation est habilitée. </a:t>
            </a:r>
          </a:p>
          <a:p>
            <a:pPr marL="400050" lvl="1" indent="0" algn="just">
              <a:buClr>
                <a:srgbClr val="FF0000"/>
              </a:buClr>
              <a:buNone/>
            </a:pPr>
            <a:endParaRPr lang="fr-FR" sz="2000">
              <a:latin typeface="Arial" panose="020B0604020202020204" pitchFamily="34" charset="0"/>
              <a:cs typeface="Arial" panose="020B0604020202020204" pitchFamily="34" charset="0"/>
            </a:endParaRPr>
          </a:p>
          <a:p>
            <a:pPr algn="just">
              <a:buClr>
                <a:srgbClr val="FF0000"/>
              </a:buClr>
              <a:buFont typeface="Arial" panose="020B0604020202020204" pitchFamily="34" charset="0"/>
              <a:buChar char="•"/>
            </a:pPr>
            <a:r>
              <a:rPr lang="fr-FR" sz="2000">
                <a:latin typeface="Arial" panose="020B0604020202020204" pitchFamily="34" charset="0"/>
                <a:cs typeface="Arial" panose="020B0604020202020204" pitchFamily="34" charset="0"/>
              </a:rPr>
              <a:t>Un dossier peut être </a:t>
            </a:r>
            <a:r>
              <a:rPr lang="fr-FR" sz="2000">
                <a:solidFill>
                  <a:srgbClr val="FF0000"/>
                </a:solidFill>
                <a:latin typeface="Arial" panose="020B0604020202020204" pitchFamily="34" charset="0"/>
                <a:cs typeface="Arial" panose="020B0604020202020204" pitchFamily="34" charset="0"/>
              </a:rPr>
              <a:t>révisé</a:t>
            </a:r>
            <a:r>
              <a:rPr lang="fr-FR" sz="2000">
                <a:latin typeface="Arial" panose="020B0604020202020204" pitchFamily="34" charset="0"/>
                <a:cs typeface="Arial" panose="020B0604020202020204" pitchFamily="34" charset="0"/>
              </a:rPr>
              <a:t> à tout moment de l’année en cas de changement de situation (décès, invalidité, divorce, chômage) sous réserve de production des justificatifs dans le mois suivant l’évènement entrainant la baisse notable et durable des ressources.</a:t>
            </a:r>
          </a:p>
          <a:p>
            <a:pPr marL="0" indent="0">
              <a:spcBef>
                <a:spcPts val="1200"/>
              </a:spcBef>
              <a:buClr>
                <a:srgbClr val="FF0000"/>
              </a:buClr>
              <a:buNone/>
            </a:pPr>
            <a:endParaRPr lang="fr-FR" sz="2000">
              <a:latin typeface="Arial" panose="020B0604020202020204" pitchFamily="34" charset="0"/>
              <a:cs typeface="Arial" panose="020B0604020202020204" pitchFamily="34" charset="0"/>
            </a:endParaRPr>
          </a:p>
          <a:p>
            <a:pPr marL="0" indent="0">
              <a:buClr>
                <a:srgbClr val="FF0000"/>
              </a:buClr>
              <a:buNone/>
            </a:pPr>
            <a:endParaRPr lang="fr-FR" sz="2100">
              <a:latin typeface="Arial" panose="020B0604020202020204" pitchFamily="34" charset="0"/>
              <a:cs typeface="Arial" panose="020B0604020202020204" pitchFamily="34" charset="0"/>
            </a:endParaRPr>
          </a:p>
          <a:p>
            <a:pPr>
              <a:buClr>
                <a:srgbClr val="FF0000"/>
              </a:buClr>
            </a:pPr>
            <a:endParaRPr lang="fr-FR" sz="2100">
              <a:latin typeface="Arial" panose="020B0604020202020204" pitchFamily="34" charset="0"/>
              <a:cs typeface="Arial" panose="020B0604020202020204" pitchFamily="34" charset="0"/>
            </a:endParaRPr>
          </a:p>
          <a:p>
            <a:pPr>
              <a:buClr>
                <a:srgbClr val="FF0000"/>
              </a:buClr>
            </a:pPr>
            <a:endParaRPr lang="fr-FR" sz="2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536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p:txBody>
      </p:sp>
      <p:sp>
        <p:nvSpPr>
          <p:cNvPr id="3" name="Espace réservé du texte 2"/>
          <p:cNvSpPr>
            <a:spLocks noGrp="1"/>
          </p:cNvSpPr>
          <p:nvPr>
            <p:ph type="body" sz="quarter" idx="15"/>
          </p:nvPr>
        </p:nvSpPr>
        <p:spPr/>
        <p:txBody>
          <a:bodyPr/>
          <a:lstStyle/>
          <a:p>
            <a:r>
              <a:rPr lang="fr-FR"/>
              <a:t>L’assiduité</a:t>
            </a:r>
          </a:p>
        </p:txBody>
      </p:sp>
      <p:sp>
        <p:nvSpPr>
          <p:cNvPr id="5" name="Espace réservé du texte 4"/>
          <p:cNvSpPr>
            <a:spLocks noGrp="1"/>
          </p:cNvSpPr>
          <p:nvPr>
            <p:ph type="body" sz="quarter" idx="17"/>
          </p:nvPr>
        </p:nvSpPr>
        <p:spPr>
          <a:xfrm>
            <a:off x="1766270" y="1445080"/>
            <a:ext cx="7008812" cy="4988378"/>
          </a:xfrm>
        </p:spPr>
        <p:txBody>
          <a:bodyPr>
            <a:normAutofit fontScale="92500" lnSpcReduction="20000"/>
          </a:bodyPr>
          <a:lstStyle/>
          <a:p>
            <a:pPr marL="0" indent="0" algn="just">
              <a:buNone/>
            </a:pPr>
            <a:endParaRPr lang="fr-FR"/>
          </a:p>
          <a:p>
            <a:pPr marL="0" indent="0" algn="just">
              <a:buNone/>
            </a:pPr>
            <a:r>
              <a:rPr lang="fr-FR"/>
              <a:t>Merci de bien vouloir nous transmettre toutes les informations nécessaires </a:t>
            </a:r>
            <a:r>
              <a:rPr lang="fr-FR">
                <a:solidFill>
                  <a:srgbClr val="FF0000"/>
                </a:solidFill>
              </a:rPr>
              <a:t>en temps voulu </a:t>
            </a:r>
            <a:r>
              <a:rPr lang="fr-FR"/>
              <a:t>afin que les étudiants </a:t>
            </a:r>
            <a:r>
              <a:rPr lang="fr-FR">
                <a:solidFill>
                  <a:srgbClr val="FF0000"/>
                </a:solidFill>
              </a:rPr>
              <a:t>non assidus ou ayant démissionné </a:t>
            </a:r>
            <a:r>
              <a:rPr lang="fr-FR"/>
              <a:t>ne perçoivent pas indûment une bourse.</a:t>
            </a:r>
          </a:p>
          <a:p>
            <a:pPr marL="0" indent="0" algn="just">
              <a:buNone/>
            </a:pPr>
            <a:endParaRPr lang="fr-FR"/>
          </a:p>
          <a:p>
            <a:pPr marL="0" indent="0" algn="just">
              <a:buNone/>
            </a:pPr>
            <a:r>
              <a:rPr lang="fr-FR"/>
              <a:t>6.2 - Conditions d'assiduité aux cours et de présence aux examens</a:t>
            </a:r>
          </a:p>
          <a:p>
            <a:pPr marL="0" indent="0" algn="just">
              <a:buNone/>
            </a:pPr>
            <a:r>
              <a:rPr lang="fr-FR" b="0"/>
              <a:t>Une absence non justifiée aux cours obligatoires ou aux examens entraîne la suspension du versement de la bourse tel qu’énoncé à l’article 9 du présent règlement. L'apprenant bénéficiaire d'une bourse doit être inscrit (inscription administrative et pédagogique) et assidu aux cours, aux travaux pratiques ou dirigés, réaliser les stages obligatoires intégrés à la formation et se présenter aux examens, faute de quoi le versement de la bourse est suspendu et un ordre de reversement est émis pour obtenir le remboursement des mensualités de bourse indûment perçues.</a:t>
            </a:r>
          </a:p>
          <a:p>
            <a:pPr marL="0" indent="0" algn="just">
              <a:buNone/>
            </a:pPr>
            <a:r>
              <a:rPr lang="fr-FR" b="0"/>
              <a:t>De même, notamment dans le cadre d'un enseignement à distance, l'apprenant doit être régulièrement inscrit et assidu aux activités relevant de sa formation et rendre tous les devoirs prévus</a:t>
            </a:r>
          </a:p>
          <a:p>
            <a:pPr marL="0" indent="0">
              <a:buNone/>
            </a:pPr>
            <a:endParaRPr lang="fr-FR" b="0"/>
          </a:p>
          <a:p>
            <a:pPr marL="0" indent="0">
              <a:buNone/>
            </a:pPr>
            <a:r>
              <a:rPr lang="fr-FR" b="0"/>
              <a:t>	</a:t>
            </a:r>
          </a:p>
          <a:p>
            <a:pPr marL="0" indent="0">
              <a:buNone/>
            </a:pPr>
            <a:endParaRPr lang="fr-FR"/>
          </a:p>
        </p:txBody>
      </p:sp>
    </p:spTree>
    <p:extLst>
      <p:ext uri="{BB962C8B-B14F-4D97-AF65-F5344CB8AC3E}">
        <p14:creationId xmlns:p14="http://schemas.microsoft.com/office/powerpoint/2010/main" val="2677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a:ea typeface="Verdana" panose="020B0604030504040204" pitchFamily="34" charset="0"/>
              </a:rPr>
              <a:t>Comment nous contacter</a:t>
            </a:r>
            <a:endParaRPr lang="fr-FR"/>
          </a:p>
        </p:txBody>
      </p:sp>
      <p:sp>
        <p:nvSpPr>
          <p:cNvPr id="6" name="Espace réservé du contenu 2"/>
          <p:cNvSpPr txBox="1">
            <a:spLocks/>
          </p:cNvSpPr>
          <p:nvPr/>
        </p:nvSpPr>
        <p:spPr>
          <a:xfrm>
            <a:off x="781556" y="1668301"/>
            <a:ext cx="7164823" cy="51896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fr-FR" sz="2400" b="1">
                <a:latin typeface="Arial" panose="020B0604020202020204" pitchFamily="34" charset="0"/>
                <a:cs typeface="Arial" panose="020B0604020202020204" pitchFamily="34" charset="0"/>
              </a:rPr>
              <a:t>Par mail : </a:t>
            </a:r>
          </a:p>
          <a:p>
            <a:pPr marL="0" indent="0">
              <a:buClr>
                <a:srgbClr val="FF0000"/>
              </a:buClr>
              <a:buNone/>
            </a:pPr>
            <a:r>
              <a:rPr lang="fr-FR" sz="2400">
                <a:latin typeface="Arial" panose="020B0604020202020204" pitchFamily="34" charset="0"/>
                <a:cs typeface="Arial" panose="020B0604020202020204" pitchFamily="34" charset="0"/>
              </a:rPr>
              <a:t>L’étudiant se connecte sur le site « </a:t>
            </a:r>
            <a:r>
              <a:rPr lang="fr-FR" sz="2400" b="1">
                <a:latin typeface="Arial" panose="020B0604020202020204" pitchFamily="34" charset="0"/>
                <a:cs typeface="Arial" panose="020B0604020202020204" pitchFamily="34" charset="0"/>
                <a:hlinkClick r:id="rId2"/>
              </a:rPr>
              <a:t>MesServices.etudiant.gouv.fr</a:t>
            </a:r>
            <a:r>
              <a:rPr lang="fr-FR" sz="2400" b="1">
                <a:latin typeface="Arial" panose="020B0604020202020204" pitchFamily="34" charset="0"/>
                <a:cs typeface="Arial" panose="020B0604020202020204" pitchFamily="34" charset="0"/>
              </a:rPr>
              <a:t> </a:t>
            </a:r>
            <a:r>
              <a:rPr lang="fr-FR" sz="2400">
                <a:latin typeface="Arial" panose="020B0604020202020204" pitchFamily="34" charset="0"/>
                <a:cs typeface="Arial" panose="020B0604020202020204" pitchFamily="34" charset="0"/>
              </a:rPr>
              <a:t>» et complète le </a:t>
            </a:r>
            <a:r>
              <a:rPr lang="fr-FR" sz="2400" b="1">
                <a:solidFill>
                  <a:srgbClr val="FF0000"/>
                </a:solidFill>
                <a:latin typeface="Arial" panose="020B0604020202020204" pitchFamily="34" charset="0"/>
                <a:cs typeface="Arial" panose="020B0604020202020204" pitchFamily="34" charset="0"/>
              </a:rPr>
              <a:t>formulaire d’assistance </a:t>
            </a:r>
            <a:r>
              <a:rPr lang="fr-FR" sz="2400">
                <a:latin typeface="Arial" panose="020B0604020202020204" pitchFamily="34" charset="0"/>
                <a:cs typeface="Arial" panose="020B0604020202020204" pitchFamily="34" charset="0"/>
              </a:rPr>
              <a:t>disponible en cliquant sur</a:t>
            </a:r>
          </a:p>
          <a:p>
            <a:pPr marL="0" indent="0">
              <a:buClr>
                <a:srgbClr val="FF0000"/>
              </a:buClr>
              <a:buNone/>
            </a:pPr>
            <a:endParaRPr lang="fr-FR" sz="2400">
              <a:latin typeface="Arial" panose="020B0604020202020204" pitchFamily="34" charset="0"/>
              <a:cs typeface="Arial" panose="020B0604020202020204" pitchFamily="34" charset="0"/>
            </a:endParaRPr>
          </a:p>
          <a:p>
            <a:pPr marL="0" indent="0">
              <a:buClr>
                <a:srgbClr val="FF0000"/>
              </a:buClr>
              <a:buNone/>
            </a:pPr>
            <a:endParaRPr lang="fr-FR" sz="2400">
              <a:latin typeface="Arial" panose="020B0604020202020204" pitchFamily="34" charset="0"/>
              <a:cs typeface="Arial" panose="020B0604020202020204" pitchFamily="34" charset="0"/>
            </a:endParaRPr>
          </a:p>
          <a:p>
            <a:pPr marL="0" indent="0">
              <a:buClr>
                <a:srgbClr val="FF0000"/>
              </a:buClr>
              <a:buNone/>
            </a:pPr>
            <a:endParaRPr lang="fr-FR" sz="2400">
              <a:latin typeface="Arial" panose="020B0604020202020204" pitchFamily="34" charset="0"/>
              <a:cs typeface="Arial" panose="020B0604020202020204" pitchFamily="34" charset="0"/>
            </a:endParaRPr>
          </a:p>
          <a:p>
            <a:pPr marL="0" indent="0" algn="ctr">
              <a:buClr>
                <a:srgbClr val="FF0000"/>
              </a:buClr>
              <a:buNone/>
            </a:pPr>
            <a:r>
              <a:rPr lang="fr-FR" sz="2400">
                <a:latin typeface="Arial" panose="020B0604020202020204" pitchFamily="34" charset="0"/>
                <a:cs typeface="Arial" panose="020B0604020202020204" pitchFamily="34" charset="0"/>
              </a:rPr>
              <a:t>Le Crous a traité </a:t>
            </a:r>
            <a:r>
              <a:rPr lang="fr-FR" sz="2400">
                <a:solidFill>
                  <a:srgbClr val="7030A0"/>
                </a:solidFill>
                <a:latin typeface="Arial" panose="020B0604020202020204" pitchFamily="34" charset="0"/>
                <a:cs typeface="Arial" panose="020B0604020202020204" pitchFamily="34" charset="0"/>
              </a:rPr>
              <a:t>23 578 </a:t>
            </a:r>
            <a:r>
              <a:rPr lang="fr-FR" sz="2400">
                <a:latin typeface="Arial" panose="020B0604020202020204" pitchFamily="34" charset="0"/>
                <a:cs typeface="Arial" panose="020B0604020202020204" pitchFamily="34" charset="0"/>
              </a:rPr>
              <a:t>mails en 2024</a:t>
            </a:r>
          </a:p>
          <a:p>
            <a:pPr marL="0" indent="0" algn="ctr">
              <a:buClr>
                <a:srgbClr val="FF0000"/>
              </a:buClr>
              <a:buNone/>
            </a:pPr>
            <a:endParaRPr lang="fr-FR" sz="2400">
              <a:latin typeface="Arial" panose="020B0604020202020204" pitchFamily="34" charset="0"/>
              <a:cs typeface="Arial" panose="020B0604020202020204" pitchFamily="34" charset="0"/>
            </a:endParaRPr>
          </a:p>
          <a:p>
            <a:pPr>
              <a:buClr>
                <a:srgbClr val="FF0000"/>
              </a:buClr>
            </a:pPr>
            <a:r>
              <a:rPr lang="fr-FR" sz="2400" b="1">
                <a:latin typeface="Arial" panose="020B0604020202020204" pitchFamily="34" charset="0"/>
                <a:cs typeface="Arial" panose="020B0604020202020204" pitchFamily="34" charset="0"/>
              </a:rPr>
              <a:t>Par téléphone :</a:t>
            </a:r>
          </a:p>
          <a:p>
            <a:pPr marL="0" indent="0">
              <a:buClr>
                <a:srgbClr val="FF0000"/>
              </a:buClr>
              <a:buNone/>
            </a:pPr>
            <a:r>
              <a:rPr lang="fr-FR" sz="2400">
                <a:latin typeface="Arial" panose="020B0604020202020204" pitchFamily="34" charset="0"/>
                <a:cs typeface="Arial" panose="020B0604020202020204" pitchFamily="34" charset="0"/>
              </a:rPr>
              <a:t>Le </a:t>
            </a:r>
            <a:r>
              <a:rPr lang="fr-FR" sz="2400" b="1">
                <a:latin typeface="Arial" panose="020B0604020202020204" pitchFamily="34" charset="0"/>
                <a:cs typeface="Arial" panose="020B0604020202020204" pitchFamily="34" charset="0"/>
              </a:rPr>
              <a:t>seul numéro </a:t>
            </a:r>
            <a:r>
              <a:rPr lang="fr-FR" sz="2400">
                <a:latin typeface="Arial" panose="020B0604020202020204" pitchFamily="34" charset="0"/>
                <a:cs typeface="Arial" panose="020B0604020202020204" pitchFamily="34" charset="0"/>
              </a:rPr>
              <a:t>à communiquer aux étudiants et aux parents est le </a:t>
            </a:r>
            <a:r>
              <a:rPr lang="fr-FR" sz="2400" b="1">
                <a:latin typeface="Arial" panose="020B0604020202020204" pitchFamily="34" charset="0"/>
                <a:cs typeface="Arial" panose="020B0604020202020204" pitchFamily="34" charset="0"/>
              </a:rPr>
              <a:t>09 72 59 65 45</a:t>
            </a:r>
          </a:p>
        </p:txBody>
      </p:sp>
      <p:pic>
        <p:nvPicPr>
          <p:cNvPr id="5" name="Image 4"/>
          <p:cNvPicPr>
            <a:picLocks noChangeAspect="1"/>
          </p:cNvPicPr>
          <p:nvPr/>
        </p:nvPicPr>
        <p:blipFill>
          <a:blip r:embed="rId3"/>
          <a:stretch>
            <a:fillRect/>
          </a:stretch>
        </p:blipFill>
        <p:spPr>
          <a:xfrm>
            <a:off x="3601967" y="3429000"/>
            <a:ext cx="1524000" cy="1028700"/>
          </a:xfrm>
          <a:prstGeom prst="rect">
            <a:avLst/>
          </a:prstGeom>
        </p:spPr>
      </p:pic>
    </p:spTree>
    <p:extLst>
      <p:ext uri="{BB962C8B-B14F-4D97-AF65-F5344CB8AC3E}">
        <p14:creationId xmlns:p14="http://schemas.microsoft.com/office/powerpoint/2010/main" val="247971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 Crous en chiffres</a:t>
            </a:r>
          </a:p>
        </p:txBody>
      </p:sp>
      <p:sp>
        <p:nvSpPr>
          <p:cNvPr id="4" name="Espace réservé du texte 3"/>
          <p:cNvSpPr>
            <a:spLocks noGrp="1"/>
          </p:cNvSpPr>
          <p:nvPr>
            <p:ph type="body" sz="quarter" idx="16"/>
          </p:nvPr>
        </p:nvSpPr>
        <p:spPr>
          <a:xfrm>
            <a:off x="1766888" y="1471377"/>
            <a:ext cx="7008812" cy="1096962"/>
          </a:xfrm>
        </p:spPr>
        <p:txBody>
          <a:bodyPr/>
          <a:lstStyle/>
          <a:p>
            <a:r>
              <a:rPr lang="fr-FR"/>
              <a:t>Le Crous d’Orléans-Tours c’est : </a:t>
            </a:r>
          </a:p>
          <a:p>
            <a:endParaRPr lang="fr-FR"/>
          </a:p>
          <a:p>
            <a:endParaRPr lang="fr-FR"/>
          </a:p>
        </p:txBody>
      </p:sp>
      <p:sp>
        <p:nvSpPr>
          <p:cNvPr id="5" name="Espace réservé du texte 4"/>
          <p:cNvSpPr>
            <a:spLocks noGrp="1"/>
          </p:cNvSpPr>
          <p:nvPr>
            <p:ph type="body" sz="quarter" idx="17"/>
          </p:nvPr>
        </p:nvSpPr>
        <p:spPr>
          <a:xfrm>
            <a:off x="1766887" y="2170849"/>
            <a:ext cx="7189105" cy="4464843"/>
          </a:xfrm>
        </p:spPr>
        <p:txBody>
          <a:bodyPr>
            <a:normAutofit/>
          </a:bodyPr>
          <a:lstStyle/>
          <a:p>
            <a:pPr marL="285750" indent="-285750">
              <a:spcAft>
                <a:spcPts val="600"/>
              </a:spcAft>
              <a:buFont typeface="Arial" panose="020B0604020202020204" pitchFamily="34" charset="0"/>
              <a:buChar char="•"/>
            </a:pPr>
            <a:r>
              <a:rPr lang="fr-FR" sz="2700"/>
              <a:t> </a:t>
            </a:r>
            <a:r>
              <a:rPr lang="fr-FR" sz="2700">
                <a:solidFill>
                  <a:srgbClr val="7A2182"/>
                </a:solidFill>
              </a:rPr>
              <a:t>37 </a:t>
            </a:r>
            <a:r>
              <a:rPr lang="fr-FR" sz="2700"/>
              <a:t>résidences</a:t>
            </a:r>
          </a:p>
          <a:p>
            <a:pPr marL="285750" indent="-285750">
              <a:spcAft>
                <a:spcPts val="600"/>
              </a:spcAft>
              <a:buFont typeface="Arial" panose="020B0604020202020204" pitchFamily="34" charset="0"/>
              <a:buChar char="•"/>
            </a:pPr>
            <a:r>
              <a:rPr lang="fr-FR" sz="2700">
                <a:solidFill>
                  <a:srgbClr val="7030A0"/>
                </a:solidFill>
              </a:rPr>
              <a:t> </a:t>
            </a:r>
            <a:r>
              <a:rPr lang="fr-FR" sz="2700">
                <a:solidFill>
                  <a:srgbClr val="7A2182"/>
                </a:solidFill>
              </a:rPr>
              <a:t>6 500 </a:t>
            </a:r>
            <a:r>
              <a:rPr lang="fr-FR" sz="2700"/>
              <a:t>lits</a:t>
            </a:r>
          </a:p>
          <a:p>
            <a:pPr marL="285750" indent="-285750">
              <a:spcAft>
                <a:spcPts val="600"/>
              </a:spcAft>
              <a:buFont typeface="Arial" panose="020B0604020202020204" pitchFamily="34" charset="0"/>
              <a:buChar char="•"/>
            </a:pPr>
            <a:r>
              <a:rPr lang="fr-FR" sz="2700"/>
              <a:t> </a:t>
            </a:r>
            <a:r>
              <a:rPr lang="fr-FR" sz="2700">
                <a:solidFill>
                  <a:srgbClr val="EB5A0A"/>
                </a:solidFill>
              </a:rPr>
              <a:t>17</a:t>
            </a:r>
            <a:r>
              <a:rPr lang="fr-FR" sz="2700"/>
              <a:t> restaurants</a:t>
            </a:r>
          </a:p>
          <a:p>
            <a:pPr marL="285750" indent="-285750">
              <a:spcAft>
                <a:spcPts val="600"/>
              </a:spcAft>
              <a:buFont typeface="Arial" panose="020B0604020202020204" pitchFamily="34" charset="0"/>
              <a:buChar char="•"/>
            </a:pPr>
            <a:r>
              <a:rPr lang="fr-FR" sz="2700"/>
              <a:t> </a:t>
            </a:r>
            <a:r>
              <a:rPr lang="fr-FR" sz="2700">
                <a:solidFill>
                  <a:srgbClr val="EB5A0A"/>
                </a:solidFill>
              </a:rPr>
              <a:t>18</a:t>
            </a:r>
            <a:r>
              <a:rPr lang="fr-FR" sz="2700">
                <a:solidFill>
                  <a:srgbClr val="FF9900"/>
                </a:solidFill>
              </a:rPr>
              <a:t> </a:t>
            </a:r>
            <a:r>
              <a:rPr lang="fr-FR" sz="2700"/>
              <a:t>cafétérias</a:t>
            </a:r>
          </a:p>
          <a:p>
            <a:pPr marL="285750" indent="-285750">
              <a:spcAft>
                <a:spcPts val="600"/>
              </a:spcAft>
              <a:buFont typeface="Arial" panose="020B0604020202020204" pitchFamily="34" charset="0"/>
              <a:buChar char="•"/>
            </a:pPr>
            <a:r>
              <a:rPr lang="fr-FR" sz="2700"/>
              <a:t> </a:t>
            </a:r>
            <a:r>
              <a:rPr lang="fr-FR" sz="2700">
                <a:solidFill>
                  <a:srgbClr val="EB5A0A"/>
                </a:solidFill>
              </a:rPr>
              <a:t>3,30 €</a:t>
            </a:r>
            <a:r>
              <a:rPr lang="fr-FR" sz="2700">
                <a:solidFill>
                  <a:srgbClr val="FF9900"/>
                </a:solidFill>
              </a:rPr>
              <a:t> </a:t>
            </a:r>
            <a:r>
              <a:rPr lang="fr-FR" sz="2700"/>
              <a:t>pour un repas complet – </a:t>
            </a:r>
            <a:r>
              <a:rPr lang="fr-FR" sz="2700">
                <a:solidFill>
                  <a:srgbClr val="EB5A0A"/>
                </a:solidFill>
              </a:rPr>
              <a:t>1 €</a:t>
            </a:r>
            <a:r>
              <a:rPr lang="fr-FR" sz="2700">
                <a:solidFill>
                  <a:srgbClr val="00B0F0"/>
                </a:solidFill>
              </a:rPr>
              <a:t> </a:t>
            </a:r>
            <a:r>
              <a:rPr lang="fr-FR" sz="2700"/>
              <a:t>pour les boursiers</a:t>
            </a:r>
          </a:p>
          <a:p>
            <a:pPr marL="285750" indent="-285750">
              <a:buFont typeface="Arial" panose="020B0604020202020204" pitchFamily="34" charset="0"/>
              <a:buChar char="•"/>
            </a:pPr>
            <a:r>
              <a:rPr lang="fr-FR" sz="2700">
                <a:solidFill>
                  <a:srgbClr val="00B0F0"/>
                </a:solidFill>
              </a:rPr>
              <a:t> 22 365 étudiants boursiers </a:t>
            </a:r>
            <a:r>
              <a:rPr lang="fr-FR" sz="2700"/>
              <a:t>en 2024</a:t>
            </a:r>
          </a:p>
          <a:p>
            <a:pPr marL="0" indent="0">
              <a:buNone/>
            </a:pPr>
            <a:endParaRPr lang="fr-FR"/>
          </a:p>
        </p:txBody>
      </p:sp>
    </p:spTree>
    <p:extLst>
      <p:ext uri="{BB962C8B-B14F-4D97-AF65-F5344CB8AC3E}">
        <p14:creationId xmlns:p14="http://schemas.microsoft.com/office/powerpoint/2010/main" val="393407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p:txBody>
          <a:bodyPr>
            <a:normAutofit/>
          </a:bodyPr>
          <a:lstStyle/>
          <a:p>
            <a:r>
              <a:rPr lang="fr-FR" sz="3200"/>
              <a:t>Le Pôle Dossier Social Etudiant</a:t>
            </a:r>
          </a:p>
        </p:txBody>
      </p:sp>
      <p:sp>
        <p:nvSpPr>
          <p:cNvPr id="4" name="Espace réservé du texte 3"/>
          <p:cNvSpPr>
            <a:spLocks noGrp="1"/>
          </p:cNvSpPr>
          <p:nvPr>
            <p:ph type="body" sz="quarter" idx="16"/>
          </p:nvPr>
        </p:nvSpPr>
        <p:spPr>
          <a:xfrm>
            <a:off x="1674976" y="1776411"/>
            <a:ext cx="7263925" cy="4897853"/>
          </a:xfrm>
        </p:spPr>
        <p:txBody>
          <a:bodyPr>
            <a:normAutofit/>
          </a:bodyPr>
          <a:lstStyle/>
          <a:p>
            <a:endParaRPr lang="fr-FR"/>
          </a:p>
          <a:p>
            <a:r>
              <a:rPr lang="fr-FR"/>
              <a:t>L’équipe se trouve :</a:t>
            </a:r>
          </a:p>
          <a:p>
            <a:pPr marL="342900" indent="-342900">
              <a:buFontTx/>
              <a:buChar char="-"/>
            </a:pPr>
            <a:r>
              <a:rPr lang="fr-FR"/>
              <a:t>à Orléans (8 personnes) </a:t>
            </a:r>
          </a:p>
          <a:p>
            <a:pPr marL="342900" indent="-342900">
              <a:buFontTx/>
              <a:buChar char="-"/>
            </a:pPr>
            <a:r>
              <a:rPr lang="fr-FR"/>
              <a:t>à Tours (3 personnes)</a:t>
            </a:r>
          </a:p>
          <a:p>
            <a:pPr marL="342900" indent="-342900">
              <a:buFontTx/>
              <a:buChar char="-"/>
            </a:pPr>
            <a:endParaRPr lang="fr-FR"/>
          </a:p>
          <a:p>
            <a:r>
              <a:rPr lang="fr-FR"/>
              <a:t>Gestion des dossiers de bourses pour 3 ministères : MESRI, Agriculture et Culture et pour la Région Centre-Val de Loire (+ de 34 000 par an).</a:t>
            </a:r>
          </a:p>
          <a:p>
            <a:r>
              <a:rPr lang="fr-FR"/>
              <a:t>Gestion des autres aides financières (AMM, AMP).</a:t>
            </a:r>
          </a:p>
          <a:p>
            <a:endParaRPr lang="fr-FR"/>
          </a:p>
        </p:txBody>
      </p:sp>
      <p:sp>
        <p:nvSpPr>
          <p:cNvPr id="5" name="Espace réservé du texte 1"/>
          <p:cNvSpPr>
            <a:spLocks noGrp="1"/>
          </p:cNvSpPr>
          <p:nvPr>
            <p:ph type="body" sz="quarter" idx="12"/>
          </p:nvPr>
        </p:nvSpPr>
        <p:spPr/>
        <p:txBody>
          <a:bodyPr/>
          <a:lstStyle/>
          <a:p>
            <a:r>
              <a:rPr lang="fr-FR"/>
              <a:t>Le dossier social étudiant</a:t>
            </a:r>
          </a:p>
          <a:p>
            <a:endParaRPr lang="fr-FR"/>
          </a:p>
        </p:txBody>
      </p:sp>
    </p:spTree>
    <p:extLst>
      <p:ext uri="{BB962C8B-B14F-4D97-AF65-F5344CB8AC3E}">
        <p14:creationId xmlns:p14="http://schemas.microsoft.com/office/powerpoint/2010/main" val="18069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p:txBody>
      </p:sp>
      <p:sp>
        <p:nvSpPr>
          <p:cNvPr id="3" name="Espace réservé du texte 2"/>
          <p:cNvSpPr>
            <a:spLocks noGrp="1"/>
          </p:cNvSpPr>
          <p:nvPr>
            <p:ph type="body" sz="quarter" idx="13"/>
          </p:nvPr>
        </p:nvSpPr>
        <p:spPr/>
        <p:txBody>
          <a:bodyPr>
            <a:normAutofit lnSpcReduction="10000"/>
          </a:bodyPr>
          <a:lstStyle/>
          <a:p>
            <a:r>
              <a:rPr lang="fr-FR"/>
              <a:t>1</a:t>
            </a:r>
          </a:p>
        </p:txBody>
      </p:sp>
      <p:sp>
        <p:nvSpPr>
          <p:cNvPr id="4" name="Espace réservé du texte 3"/>
          <p:cNvSpPr>
            <a:spLocks noGrp="1"/>
          </p:cNvSpPr>
          <p:nvPr>
            <p:ph type="body" sz="quarter" idx="14"/>
          </p:nvPr>
        </p:nvSpPr>
        <p:spPr/>
        <p:txBody>
          <a:bodyPr>
            <a:normAutofit fontScale="77500" lnSpcReduction="20000"/>
          </a:bodyPr>
          <a:lstStyle/>
          <a:p>
            <a:r>
              <a:rPr lang="fr-FR"/>
              <a:t>Les bourses sur critères sociaux et autres aides financières</a:t>
            </a:r>
          </a:p>
        </p:txBody>
      </p:sp>
    </p:spTree>
    <p:extLst>
      <p:ext uri="{BB962C8B-B14F-4D97-AF65-F5344CB8AC3E}">
        <p14:creationId xmlns:p14="http://schemas.microsoft.com/office/powerpoint/2010/main" val="335712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lnSpcReduction="10000"/>
          </a:bodyPr>
          <a:lstStyle/>
          <a:p>
            <a:r>
              <a:rPr lang="fr-FR"/>
              <a:t>Les conditions d’obtention de la bourse sur critères sociaux</a:t>
            </a:r>
          </a:p>
        </p:txBody>
      </p:sp>
      <p:sp>
        <p:nvSpPr>
          <p:cNvPr id="5" name="Espace réservé du texte 4"/>
          <p:cNvSpPr>
            <a:spLocks noGrp="1"/>
          </p:cNvSpPr>
          <p:nvPr>
            <p:ph type="body" sz="quarter" idx="17"/>
          </p:nvPr>
        </p:nvSpPr>
        <p:spPr>
          <a:xfrm>
            <a:off x="1766888" y="1869260"/>
            <a:ext cx="7008812" cy="4867100"/>
          </a:xfrm>
        </p:spPr>
        <p:txBody>
          <a:bodyPr>
            <a:normAutofit fontScale="85000" lnSpcReduction="20000"/>
          </a:bodyPr>
          <a:lstStyle/>
          <a:p>
            <a:pPr marL="285750" indent="-285750">
              <a:spcAft>
                <a:spcPts val="600"/>
              </a:spcAft>
              <a:buFont typeface="Arial" panose="020B0604020202020204" pitchFamily="34" charset="0"/>
              <a:buChar char="•"/>
            </a:pPr>
            <a:r>
              <a:rPr lang="fr-FR" sz="1600">
                <a:solidFill>
                  <a:srgbClr val="FF0000"/>
                </a:solidFill>
                <a:latin typeface="Montserrat Alternates"/>
              </a:rPr>
              <a:t>Conditions d’âge </a:t>
            </a:r>
          </a:p>
          <a:p>
            <a:pPr lvl="1">
              <a:spcAft>
                <a:spcPts val="1200"/>
              </a:spcAft>
              <a:buFont typeface="Wingdings" panose="05000000000000000000" pitchFamily="2" charset="2"/>
              <a:buChar char="ü"/>
            </a:pPr>
            <a:r>
              <a:rPr lang="fr-FR" sz="1600">
                <a:solidFill>
                  <a:srgbClr val="000000"/>
                </a:solidFill>
                <a:latin typeface="Montserrat Alternates"/>
              </a:rPr>
              <a:t>Pas de conditions d’âge</a:t>
            </a:r>
          </a:p>
          <a:p>
            <a:pPr marL="285750" indent="-285750">
              <a:spcAft>
                <a:spcPts val="600"/>
              </a:spcAft>
              <a:buFont typeface="Arial" panose="020B0604020202020204" pitchFamily="34" charset="0"/>
              <a:buChar char="•"/>
            </a:pPr>
            <a:r>
              <a:rPr lang="fr-FR" sz="1600">
                <a:solidFill>
                  <a:srgbClr val="FF0000"/>
                </a:solidFill>
                <a:latin typeface="Montserrat Alternates"/>
              </a:rPr>
              <a:t>Conditions de nationalité</a:t>
            </a:r>
          </a:p>
          <a:p>
            <a:pPr lvl="1">
              <a:buFont typeface="Wingdings" panose="05000000000000000000" pitchFamily="2" charset="2"/>
              <a:buChar char="ü"/>
            </a:pPr>
            <a:r>
              <a:rPr lang="fr-FR" sz="1600">
                <a:solidFill>
                  <a:srgbClr val="000000"/>
                </a:solidFill>
                <a:latin typeface="Montserrat Alternates"/>
              </a:rPr>
              <a:t>Être de nationalité </a:t>
            </a:r>
            <a:r>
              <a:rPr lang="fr-FR" sz="1600" b="1">
                <a:solidFill>
                  <a:srgbClr val="000000"/>
                </a:solidFill>
                <a:latin typeface="Montserrat Alternates"/>
              </a:rPr>
              <a:t>française</a:t>
            </a:r>
          </a:p>
          <a:p>
            <a:pPr lvl="1">
              <a:buFont typeface="Wingdings" panose="05000000000000000000" pitchFamily="2" charset="2"/>
              <a:buChar char="ü"/>
            </a:pPr>
            <a:r>
              <a:rPr lang="fr-FR" sz="1600" b="1">
                <a:solidFill>
                  <a:srgbClr val="000000"/>
                </a:solidFill>
                <a:latin typeface="Montserrat Alternates"/>
              </a:rPr>
              <a:t>Être réfugié ou bénéficiaire de la protection subsidiaire ou temporaire</a:t>
            </a:r>
          </a:p>
          <a:p>
            <a:pPr lvl="1">
              <a:buFont typeface="Wingdings" panose="05000000000000000000" pitchFamily="2" charset="2"/>
              <a:buChar char="ü"/>
            </a:pPr>
            <a:r>
              <a:rPr lang="fr-FR" sz="1600">
                <a:solidFill>
                  <a:srgbClr val="000000"/>
                </a:solidFill>
                <a:latin typeface="Montserrat Alternates"/>
              </a:rPr>
              <a:t>Être de nationalité d’un </a:t>
            </a:r>
            <a:r>
              <a:rPr lang="fr-FR" sz="1600" b="1">
                <a:solidFill>
                  <a:srgbClr val="000000"/>
                </a:solidFill>
                <a:latin typeface="Montserrat Alternates"/>
              </a:rPr>
              <a:t>état membre de l’Espace Economique Européen </a:t>
            </a:r>
            <a:r>
              <a:rPr lang="fr-FR" sz="1600">
                <a:solidFill>
                  <a:srgbClr val="000000"/>
                </a:solidFill>
                <a:latin typeface="Montserrat Alternates"/>
              </a:rPr>
              <a:t>(sous conditions) </a:t>
            </a:r>
          </a:p>
          <a:p>
            <a:pPr lvl="1">
              <a:spcAft>
                <a:spcPts val="1200"/>
              </a:spcAft>
              <a:buFont typeface="Wingdings" panose="05000000000000000000" pitchFamily="2" charset="2"/>
              <a:buChar char="ü"/>
            </a:pPr>
            <a:r>
              <a:rPr lang="fr-FR" sz="1600">
                <a:solidFill>
                  <a:srgbClr val="000000"/>
                </a:solidFill>
                <a:latin typeface="Montserrat Alternates"/>
              </a:rPr>
              <a:t>Pour les étudiants de nationalité non-européenne, étant en situation régulière en France depuis le 1er janvier de l'année du début du cycle de formation</a:t>
            </a:r>
          </a:p>
          <a:p>
            <a:pPr marL="285750" lvl="1" indent="-285750">
              <a:spcAft>
                <a:spcPts val="600"/>
              </a:spcAft>
              <a:buClr>
                <a:srgbClr val="FF0000"/>
              </a:buClr>
              <a:buFont typeface="Arial" panose="020B0604020202020204" pitchFamily="34" charset="0"/>
              <a:buChar char="•"/>
            </a:pPr>
            <a:r>
              <a:rPr lang="fr-FR" sz="1600" b="1">
                <a:solidFill>
                  <a:srgbClr val="FF0000"/>
                </a:solidFill>
                <a:latin typeface="Montserrat Alternates"/>
              </a:rPr>
              <a:t>Conditions de ressources </a:t>
            </a:r>
          </a:p>
          <a:p>
            <a:pPr lvl="1">
              <a:buFont typeface="Wingdings" panose="05000000000000000000" pitchFamily="2" charset="2"/>
              <a:buChar char="ü"/>
            </a:pPr>
            <a:r>
              <a:rPr lang="fr-FR" sz="1600">
                <a:solidFill>
                  <a:srgbClr val="000000"/>
                </a:solidFill>
                <a:latin typeface="Montserrat Alternates"/>
              </a:rPr>
              <a:t>Revenu brut global de la famille sauf dispositions dérogatoires prévues par le cadre d’intervention.</a:t>
            </a:r>
          </a:p>
          <a:p>
            <a:pPr lvl="1">
              <a:buFont typeface="Wingdings" panose="05000000000000000000" pitchFamily="2" charset="2"/>
              <a:buChar char="ü"/>
            </a:pPr>
            <a:endParaRPr lang="fr-FR" sz="1600">
              <a:solidFill>
                <a:srgbClr val="000000"/>
              </a:solidFill>
              <a:latin typeface="Montserrat Alternates"/>
            </a:endParaRPr>
          </a:p>
          <a:p>
            <a:pPr marL="285750" lvl="1" indent="-285750">
              <a:spcAft>
                <a:spcPts val="1200"/>
              </a:spcAft>
              <a:buFont typeface="Arial" panose="020B0604020202020204" pitchFamily="34" charset="0"/>
              <a:buChar char="•"/>
            </a:pPr>
            <a:r>
              <a:rPr lang="fr-FR" sz="1600" b="1">
                <a:solidFill>
                  <a:srgbClr val="FF0000"/>
                </a:solidFill>
                <a:latin typeface="Montserrat Alternates"/>
              </a:rPr>
              <a:t>Conditions d’inscription et de diplôme</a:t>
            </a:r>
          </a:p>
          <a:p>
            <a:pPr lvl="1">
              <a:buFont typeface="Wingdings" panose="05000000000000000000" pitchFamily="2" charset="2"/>
              <a:buChar char="ü"/>
            </a:pPr>
            <a:r>
              <a:rPr lang="fr-FR" sz="1600">
                <a:solidFill>
                  <a:srgbClr val="000000"/>
                </a:solidFill>
                <a:latin typeface="Montserrat Alternates"/>
              </a:rPr>
              <a:t>Être inscrit en </a:t>
            </a:r>
            <a:r>
              <a:rPr lang="fr-FR" sz="1600" b="1">
                <a:solidFill>
                  <a:srgbClr val="000000"/>
                </a:solidFill>
                <a:latin typeface="Montserrat Alternates"/>
              </a:rPr>
              <a:t>formation initiale</a:t>
            </a:r>
          </a:p>
          <a:p>
            <a:pPr lvl="1">
              <a:buFont typeface="Wingdings" panose="05000000000000000000" pitchFamily="2" charset="2"/>
              <a:buChar char="ü"/>
            </a:pPr>
            <a:r>
              <a:rPr lang="fr-FR" sz="1600">
                <a:solidFill>
                  <a:srgbClr val="000000"/>
                </a:solidFill>
                <a:latin typeface="Montserrat Alternates"/>
              </a:rPr>
              <a:t>Être inscrit dans une formation </a:t>
            </a:r>
            <a:r>
              <a:rPr lang="fr-FR" sz="1600" b="1">
                <a:solidFill>
                  <a:srgbClr val="000000"/>
                </a:solidFill>
                <a:latin typeface="Montserrat Alternates"/>
              </a:rPr>
              <a:t>habilitée à recevoir des boursiers</a:t>
            </a:r>
          </a:p>
          <a:p>
            <a:pPr lvl="1">
              <a:buFont typeface="Wingdings" panose="05000000000000000000" pitchFamily="2" charset="2"/>
              <a:buChar char="ü"/>
            </a:pPr>
            <a:r>
              <a:rPr lang="fr-FR" sz="1600">
                <a:solidFill>
                  <a:srgbClr val="000000"/>
                </a:solidFill>
                <a:latin typeface="Montserrat Alternates"/>
              </a:rPr>
              <a:t>Être </a:t>
            </a:r>
            <a:r>
              <a:rPr lang="fr-FR" sz="1600" b="1">
                <a:solidFill>
                  <a:srgbClr val="000000"/>
                </a:solidFill>
                <a:latin typeface="Montserrat Alternates"/>
              </a:rPr>
              <a:t>assidu en cours et présent aux examens</a:t>
            </a:r>
          </a:p>
          <a:p>
            <a:pPr lvl="1">
              <a:buFont typeface="Wingdings" panose="05000000000000000000" pitchFamily="2" charset="2"/>
              <a:buChar char="ü"/>
            </a:pPr>
            <a:r>
              <a:rPr lang="fr-FR" sz="1600">
                <a:solidFill>
                  <a:srgbClr val="000000"/>
                </a:solidFill>
                <a:latin typeface="Montserrat Alternates"/>
              </a:rPr>
              <a:t>Vérification de l’éligibilité de la prise en charge du coût de formation de la région par l’institut de formation.</a:t>
            </a:r>
          </a:p>
        </p:txBody>
      </p:sp>
    </p:spTree>
    <p:extLst>
      <p:ext uri="{BB962C8B-B14F-4D97-AF65-F5344CB8AC3E}">
        <p14:creationId xmlns:p14="http://schemas.microsoft.com/office/powerpoint/2010/main" val="134913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lnSpcReduction="10000"/>
          </a:bodyPr>
          <a:lstStyle/>
          <a:p>
            <a:r>
              <a:rPr lang="fr-FR"/>
              <a:t>Futur étudiant en formation sanitaire et sociale?</a:t>
            </a:r>
          </a:p>
          <a:p>
            <a:endParaRPr lang="fr-FR"/>
          </a:p>
        </p:txBody>
      </p:sp>
      <p:pic>
        <p:nvPicPr>
          <p:cNvPr id="7" name="Image 6"/>
          <p:cNvPicPr>
            <a:picLocks noChangeAspect="1"/>
          </p:cNvPicPr>
          <p:nvPr/>
        </p:nvPicPr>
        <p:blipFill>
          <a:blip r:embed="rId2"/>
          <a:stretch>
            <a:fillRect/>
          </a:stretch>
        </p:blipFill>
        <p:spPr>
          <a:xfrm>
            <a:off x="1766888" y="4387117"/>
            <a:ext cx="6001056" cy="864152"/>
          </a:xfrm>
          <a:prstGeom prst="rect">
            <a:avLst/>
          </a:prstGeom>
        </p:spPr>
      </p:pic>
      <p:sp>
        <p:nvSpPr>
          <p:cNvPr id="8" name="Espace réservé du texte 7">
            <a:extLst>
              <a:ext uri="{FF2B5EF4-FFF2-40B4-BE49-F238E27FC236}">
                <a16:creationId xmlns:a16="http://schemas.microsoft.com/office/drawing/2014/main" xmlns="" id="{E79FE0F1-520F-DA47-09E0-B419A544DA6A}"/>
              </a:ext>
            </a:extLst>
          </p:cNvPr>
          <p:cNvSpPr>
            <a:spLocks noGrp="1"/>
          </p:cNvSpPr>
          <p:nvPr>
            <p:ph type="body" sz="quarter" idx="16"/>
          </p:nvPr>
        </p:nvSpPr>
        <p:spPr>
          <a:xfrm>
            <a:off x="1766888" y="2037806"/>
            <a:ext cx="7008812" cy="2107473"/>
          </a:xfrm>
        </p:spPr>
        <p:txBody>
          <a:bodyPr>
            <a:normAutofit fontScale="92500" lnSpcReduction="10000"/>
          </a:bodyPr>
          <a:lstStyle/>
          <a:p>
            <a:r>
              <a:rPr lang="fr-FR"/>
              <a:t>Le Crous a repris la gestion des aides financières relatives aux formations sanitaires et sociales de la région Centre-Val de Loire.</a:t>
            </a:r>
          </a:p>
          <a:p>
            <a:endParaRPr lang="fr-FR"/>
          </a:p>
          <a:p>
            <a:r>
              <a:rPr lang="fr-FR"/>
              <a:t>Pour demander la bourse et/ou un logement, l’étudiant doit constituer un DSE auprès du Crous.</a:t>
            </a:r>
          </a:p>
          <a:p>
            <a:endParaRPr lang="fr-FR"/>
          </a:p>
        </p:txBody>
      </p:sp>
    </p:spTree>
    <p:extLst>
      <p:ext uri="{BB962C8B-B14F-4D97-AF65-F5344CB8AC3E}">
        <p14:creationId xmlns:p14="http://schemas.microsoft.com/office/powerpoint/2010/main" val="96883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échelons de bourse</a:t>
            </a:r>
          </a:p>
        </p:txBody>
      </p:sp>
      <p:sp>
        <p:nvSpPr>
          <p:cNvPr id="4" name="Espace réservé du texte 3"/>
          <p:cNvSpPr>
            <a:spLocks noGrp="1"/>
          </p:cNvSpPr>
          <p:nvPr>
            <p:ph type="body" sz="quarter" idx="16"/>
          </p:nvPr>
        </p:nvSpPr>
        <p:spPr>
          <a:xfrm>
            <a:off x="1758388" y="2112232"/>
            <a:ext cx="7223363" cy="4745768"/>
          </a:xfrm>
        </p:spPr>
        <p:txBody>
          <a:bodyPr/>
          <a:lstStyle/>
          <a:p>
            <a:r>
              <a:rPr lang="fr-FR"/>
              <a:t>Les bourses sur critères sociaux comportent 8 échelons de bourse, </a:t>
            </a:r>
            <a:r>
              <a:rPr lang="fr-FR" b="1"/>
              <a:t>de 0bis à 7 :</a:t>
            </a:r>
          </a:p>
          <a:p>
            <a:endParaRPr lang="fr-FR" b="1"/>
          </a:p>
          <a:p>
            <a:pPr marL="342900" indent="-342900">
              <a:buFont typeface="Arial" panose="020B0604020202020204" pitchFamily="34" charset="0"/>
              <a:buChar char="•"/>
            </a:pPr>
            <a:r>
              <a:rPr lang="fr-FR"/>
              <a:t>Permettent</a:t>
            </a:r>
            <a:r>
              <a:rPr lang="fr-FR">
                <a:solidFill>
                  <a:srgbClr val="FF0000"/>
                </a:solidFill>
              </a:rPr>
              <a:t> l’exonération des droits d’inscription </a:t>
            </a:r>
            <a:r>
              <a:rPr lang="fr-FR"/>
              <a:t>et de CVEC.</a:t>
            </a:r>
          </a:p>
          <a:p>
            <a:pPr marL="342900" indent="-342900">
              <a:buFont typeface="Arial" panose="020B0604020202020204" pitchFamily="34" charset="0"/>
              <a:buChar char="•"/>
            </a:pPr>
            <a:r>
              <a:rPr lang="fr-FR"/>
              <a:t>Sont versées en </a:t>
            </a:r>
            <a:r>
              <a:rPr lang="fr-FR">
                <a:solidFill>
                  <a:srgbClr val="FF0000"/>
                </a:solidFill>
              </a:rPr>
              <a:t>10 mensualités </a:t>
            </a:r>
            <a:r>
              <a:rPr lang="fr-FR"/>
              <a:t>de septembre à juin ou de février à novembre selon la date de rentrée. Sauf pour les cursus partiels, auquel cas le versement de la bourse est proratisé en fonction du temps de formation effectué.</a:t>
            </a:r>
          </a:p>
          <a:p>
            <a:endParaRPr lang="fr-FR"/>
          </a:p>
        </p:txBody>
      </p:sp>
    </p:spTree>
    <p:extLst>
      <p:ext uri="{BB962C8B-B14F-4D97-AF65-F5344CB8AC3E}">
        <p14:creationId xmlns:p14="http://schemas.microsoft.com/office/powerpoint/2010/main" val="27507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autres aides</a:t>
            </a:r>
          </a:p>
          <a:p>
            <a:endParaRPr lang="fr-FR"/>
          </a:p>
        </p:txBody>
      </p:sp>
      <p:sp>
        <p:nvSpPr>
          <p:cNvPr id="4" name="Espace réservé du texte 3"/>
          <p:cNvSpPr>
            <a:spLocks noGrp="1"/>
          </p:cNvSpPr>
          <p:nvPr>
            <p:ph type="body" sz="quarter" idx="16"/>
          </p:nvPr>
        </p:nvSpPr>
        <p:spPr>
          <a:xfrm>
            <a:off x="1766888" y="1776412"/>
            <a:ext cx="7008812" cy="4395788"/>
          </a:xfrm>
        </p:spPr>
        <p:txBody>
          <a:bodyPr>
            <a:normAutofit/>
          </a:bodyPr>
          <a:lstStyle/>
          <a:p>
            <a:pPr marL="342900" indent="-342900">
              <a:buFont typeface="Arial" panose="020B0604020202020204" pitchFamily="34" charset="0"/>
              <a:buChar char="•"/>
            </a:pPr>
            <a:r>
              <a:rPr lang="fr-FR" sz="2000">
                <a:solidFill>
                  <a:srgbClr val="FF0000"/>
                </a:solidFill>
              </a:rPr>
              <a:t>L’AMP </a:t>
            </a:r>
            <a:r>
              <a:rPr lang="fr-FR"/>
              <a:t>(Aide à la Mobilité Parcoursup) existe depuis la rentrée 2018.</a:t>
            </a:r>
          </a:p>
          <a:p>
            <a:endParaRPr lang="fr-FR"/>
          </a:p>
          <a:p>
            <a:pPr algn="just"/>
            <a:r>
              <a:rPr lang="fr-FR"/>
              <a:t>Versement de 500 euros aux étudiants </a:t>
            </a:r>
            <a:r>
              <a:rPr lang="fr-FR" b="1"/>
              <a:t>boursiers des lycées </a:t>
            </a:r>
            <a:r>
              <a:rPr lang="fr-FR"/>
              <a:t>s’étant inscrits dans un établissement correspondant à leur vœu Parcoursup hors académie de résidence. </a:t>
            </a:r>
          </a:p>
          <a:p>
            <a:endParaRPr lang="fr-FR"/>
          </a:p>
          <a:p>
            <a:r>
              <a:rPr lang="fr-FR"/>
              <a:t>Plus d’informations sur : </a:t>
            </a:r>
          </a:p>
          <a:p>
            <a:r>
              <a:rPr lang="fr-FR">
                <a:hlinkClick r:id="rId2"/>
              </a:rPr>
              <a:t>https://amp.etudiant.gouv.fr/</a:t>
            </a:r>
            <a:r>
              <a:rPr lang="fr-FR"/>
              <a:t> </a:t>
            </a:r>
          </a:p>
        </p:txBody>
      </p:sp>
    </p:spTree>
    <p:extLst>
      <p:ext uri="{BB962C8B-B14F-4D97-AF65-F5344CB8AC3E}">
        <p14:creationId xmlns:p14="http://schemas.microsoft.com/office/powerpoint/2010/main" val="2260314462"/>
      </p:ext>
    </p:extLst>
  </p:cSld>
  <p:clrMapOvr>
    <a:masterClrMapping/>
  </p:clrMapOvr>
</p:sld>
</file>

<file path=ppt/theme/theme1.xml><?xml version="1.0" encoding="utf-8"?>
<a:theme xmlns:a="http://schemas.openxmlformats.org/drawingml/2006/main" name="Modele PPT Cro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ésentation2 [Mode de compatibilité]" id="{BCDE4FD0-39E0-4975-834D-67B525D51B3B}" vid="{1A39B740-9530-4635-9A7F-3EE66803B7AD}"/>
    </a:ext>
  </a:extLst>
</a:theme>
</file>

<file path=ppt/theme/theme2.xml><?xml version="1.0" encoding="utf-8"?>
<a:theme xmlns:a="http://schemas.openxmlformats.org/drawingml/2006/main" name="1_Modele PPT Cro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ésentation2 [Mode de compatibilité]" id="{BCDE4FD0-39E0-4975-834D-67B525D51B3B}" vid="{1A39B740-9530-4635-9A7F-3EE66803B7A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DB9289B220354B89052910B917628C" ma:contentTypeVersion="15" ma:contentTypeDescription="Crée un document." ma:contentTypeScope="" ma:versionID="0a70b6156677cbb88f1ee7212ea74648">
  <xsd:schema xmlns:xsd="http://www.w3.org/2001/XMLSchema" xmlns:xs="http://www.w3.org/2001/XMLSchema" xmlns:p="http://schemas.microsoft.com/office/2006/metadata/properties" xmlns:ns2="338a0617-554b-425f-adf1-e67fd6a0d999" xmlns:ns3="e8f71a51-aeda-4fe2-9cdb-865a53a96e8e" targetNamespace="http://schemas.microsoft.com/office/2006/metadata/properties" ma:root="true" ma:fieldsID="20f7aefbabdcfac8bfa47c45acd1c262" ns2:_="" ns3:_="">
    <xsd:import namespace="338a0617-554b-425f-adf1-e67fd6a0d999"/>
    <xsd:import namespace="e8f71a51-aeda-4fe2-9cdb-865a53a96e8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a0617-554b-425f-adf1-e67fd6a0d99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f695febe-f7a7-4618-8328-fd12f1173d4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f71a51-aeda-4fe2-9cdb-865a53a96e8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d818525-c9b3-460d-8f37-ccef46cc9808}" ma:internalName="TaxCatchAll" ma:showField="CatchAllData" ma:web="e8f71a51-aeda-4fe2-9cdb-865a53a96e8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8a0617-554b-425f-adf1-e67fd6a0d999">
      <Terms xmlns="http://schemas.microsoft.com/office/infopath/2007/PartnerControls"/>
    </lcf76f155ced4ddcb4097134ff3c332f>
    <TaxCatchAll xmlns="e8f71a51-aeda-4fe2-9cdb-865a53a96e8e" xsi:nil="true"/>
  </documentManagement>
</p:properties>
</file>

<file path=customXml/itemProps1.xml><?xml version="1.0" encoding="utf-8"?>
<ds:datastoreItem xmlns:ds="http://schemas.openxmlformats.org/officeDocument/2006/customXml" ds:itemID="{08EC9665-4062-4946-93F8-62EFC30D405D}">
  <ds:schemaRefs>
    <ds:schemaRef ds:uri="http://schemas.microsoft.com/sharepoint/v3/contenttype/forms"/>
  </ds:schemaRefs>
</ds:datastoreItem>
</file>

<file path=customXml/itemProps2.xml><?xml version="1.0" encoding="utf-8"?>
<ds:datastoreItem xmlns:ds="http://schemas.openxmlformats.org/officeDocument/2006/customXml" ds:itemID="{9F16499F-5C20-487F-84E6-E7BB47C1C974}">
  <ds:schemaRefs>
    <ds:schemaRef ds:uri="338a0617-554b-425f-adf1-e67fd6a0d999"/>
    <ds:schemaRef ds:uri="e8f71a51-aeda-4fe2-9cdb-865a53a96e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105F72-0F87-492C-A092-B5F23F07AEEC}">
  <ds:schemaRefs>
    <ds:schemaRef ds:uri="http://schemas.microsoft.com/office/2006/documentManagement/types"/>
    <ds:schemaRef ds:uri="338a0617-554b-425f-adf1-e67fd6a0d999"/>
    <ds:schemaRef ds:uri="e8f71a51-aeda-4fe2-9cdb-865a53a96e8e"/>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Modèle PPT Crous OT</Template>
  <TotalTime>0</TotalTime>
  <Words>1283</Words>
  <Application>Microsoft Office PowerPoint</Application>
  <PresentationFormat>Affichage à l'écran (4:3)</PresentationFormat>
  <Paragraphs>165</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Modele PPT Crous</vt:lpstr>
      <vt:lpstr>1_Modele PPT Crous</vt:lpstr>
      <vt:lpstr>Le Dossier Social Etudiant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CROUS Orléans Tours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Coralie NIVOL</dc:creator>
  <cp:lastModifiedBy>Larose Corinne</cp:lastModifiedBy>
  <cp:revision>1</cp:revision>
  <dcterms:created xsi:type="dcterms:W3CDTF">2016-01-13T15:37:20Z</dcterms:created>
  <dcterms:modified xsi:type="dcterms:W3CDTF">2025-06-10T14:29:39Z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0x010100AEDB9289B220354B89052910B917628C</vt:lpwstr>
  </property>
  <property fmtid="{D5CDD505-2E9C-101B-9397-08002B2CF9AE}" pid="3" name="MediaServiceImageTags">
    <vt:lpwstr/>
  </property>
</Properties>
</file>